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5"/>
  </p:notesMasterIdLst>
  <p:sldIdLst>
    <p:sldId id="703" r:id="rId5"/>
    <p:sldId id="704" r:id="rId6"/>
    <p:sldId id="694" r:id="rId7"/>
    <p:sldId id="695" r:id="rId8"/>
    <p:sldId id="673" r:id="rId9"/>
    <p:sldId id="696" r:id="rId10"/>
    <p:sldId id="685" r:id="rId11"/>
    <p:sldId id="684" r:id="rId12"/>
    <p:sldId id="698" r:id="rId13"/>
    <p:sldId id="686" r:id="rId14"/>
    <p:sldId id="687" r:id="rId15"/>
    <p:sldId id="699" r:id="rId16"/>
    <p:sldId id="700" r:id="rId17"/>
    <p:sldId id="701" r:id="rId18"/>
    <p:sldId id="688" r:id="rId19"/>
    <p:sldId id="691" r:id="rId20"/>
    <p:sldId id="702" r:id="rId21"/>
    <p:sldId id="707" r:id="rId22"/>
    <p:sldId id="708" r:id="rId23"/>
    <p:sldId id="71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9392"/>
    <a:srgbClr val="A7A7FF"/>
    <a:srgbClr val="FFA7A6"/>
    <a:srgbClr val="CEF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62" d="100"/>
          <a:sy n="62" d="100"/>
        </p:scale>
        <p:origin x="632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AD4A3-54F8-404E-B3CD-AAAA7F277D8F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5432F-018D-473C-A444-35A7ACA0EE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91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A4CE44-F51B-4605-8844-2BB72206E477}" type="slidenum">
              <a:rPr lang="en-AU" altLang="en-US" smtClean="0">
                <a:latin typeface="Times New Roman" panose="02020603050405020304" pitchFamily="18" charset="0"/>
              </a:rPr>
              <a:pPr/>
              <a:t>3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99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E029EE-3649-4DC8-96ED-0607BCD8697B}" type="slidenum">
              <a:rPr lang="en-AU" altLang="en-US" sz="1200" smtClean="0"/>
              <a:pPr/>
              <a:t>15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2725519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A68D8BE-F045-4835-840C-3FCC45751C68}" type="slidenum">
              <a:rPr lang="en-AU" altLang="en-US" sz="1200" smtClean="0"/>
              <a:pPr/>
              <a:t>16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2927340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2D713-9D0A-4D1F-8768-E430B3807A8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7186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A4CE44-F51B-4605-8844-2BB72206E477}" type="slidenum">
              <a:rPr lang="en-AU" altLang="en-US" smtClean="0">
                <a:latin typeface="Times New Roman" panose="02020603050405020304" pitchFamily="18" charset="0"/>
              </a:rPr>
              <a:pPr/>
              <a:t>4</a:t>
            </a:fld>
            <a:endParaRPr lang="en-AU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8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4CB499B-EC8C-4B50-92F1-073AC526828C}" type="slidenum">
              <a:rPr lang="en-AU" altLang="en-US" sz="1200" smtClean="0"/>
              <a:pPr/>
              <a:t>5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1666231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FC26CF1-6CA9-4D6B-BE87-E54F348CAA5D}" type="slidenum">
              <a:rPr lang="en-AU" altLang="en-US" sz="1200" smtClean="0"/>
              <a:pPr/>
              <a:t>7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11810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58FC5DA-FF59-43FE-BC58-608A12108BD4}" type="slidenum">
              <a:rPr lang="en-AU" altLang="en-US" sz="1200" smtClean="0"/>
              <a:pPr/>
              <a:t>10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143177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3949FED-C169-49A2-914F-85B9355DA0D2}" type="slidenum">
              <a:rPr lang="en-AU" altLang="en-US" sz="1200" smtClean="0"/>
              <a:pPr/>
              <a:t>11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68460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3949FED-C169-49A2-914F-85B9355DA0D2}" type="slidenum">
              <a:rPr lang="en-AU" altLang="en-US" sz="1200" smtClean="0"/>
              <a:pPr/>
              <a:t>12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4205660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3949FED-C169-49A2-914F-85B9355DA0D2}" type="slidenum">
              <a:rPr lang="en-AU" altLang="en-US" sz="1200" smtClean="0"/>
              <a:pPr/>
              <a:t>13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1320662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AU" altLang="en-US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3949FED-C169-49A2-914F-85B9355DA0D2}" type="slidenum">
              <a:rPr lang="en-AU" altLang="en-US" sz="1200" smtClean="0"/>
              <a:pPr/>
              <a:t>14</a:t>
            </a:fld>
            <a:endParaRPr lang="en-AU" altLang="en-US" sz="1200"/>
          </a:p>
        </p:txBody>
      </p:sp>
    </p:spTree>
    <p:extLst>
      <p:ext uri="{BB962C8B-B14F-4D97-AF65-F5344CB8AC3E}">
        <p14:creationId xmlns:p14="http://schemas.microsoft.com/office/powerpoint/2010/main" val="334328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30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99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2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66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9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78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403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778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9411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894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577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D7700B6-3799-4196-B864-5B8EBF65D2E2}" type="datetimeFigureOut">
              <a:rPr lang="en-AU" smtClean="0"/>
              <a:t>15/02/2021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27771AE-24BF-48A7-B6A1-F45CCEA7B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97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58BB-808C-4D78-9D57-E5958951D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pH scale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E9EF2-D1CA-45FC-B47C-A6A7D48D4C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3.1.5 </a:t>
            </a:r>
          </a:p>
        </p:txBody>
      </p:sp>
    </p:spTree>
    <p:extLst>
      <p:ext uri="{BB962C8B-B14F-4D97-AF65-F5344CB8AC3E}">
        <p14:creationId xmlns:p14="http://schemas.microsoft.com/office/powerpoint/2010/main" val="288816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768096" y="838200"/>
            <a:ext cx="10543032" cy="44243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altLang="en-US" b="1" dirty="0"/>
              <a:t>pH </a:t>
            </a:r>
            <a:r>
              <a:rPr lang="en-AU" altLang="en-US" sz="2400" dirty="0"/>
              <a:t>is a measure of the concentration of H</a:t>
            </a:r>
            <a:r>
              <a:rPr lang="en-AU" altLang="en-US" sz="2400" baseline="30000" dirty="0"/>
              <a:t>+</a:t>
            </a:r>
            <a:r>
              <a:rPr lang="en-AU" altLang="en-US" sz="2400" baseline="-25000" dirty="0"/>
              <a:t>(</a:t>
            </a:r>
            <a:r>
              <a:rPr lang="en-AU" altLang="en-US" sz="2400" baseline="-25000" dirty="0" err="1"/>
              <a:t>aq</a:t>
            </a:r>
            <a:r>
              <a:rPr lang="en-AU" altLang="en-US" sz="2400" baseline="-25000" dirty="0"/>
              <a:t>)</a:t>
            </a:r>
            <a:r>
              <a:rPr lang="en-AU" altLang="en-US" sz="2400" dirty="0"/>
              <a:t> , </a:t>
            </a:r>
            <a:r>
              <a:rPr lang="en-AU" altLang="en-US" sz="2400" dirty="0">
                <a:solidFill>
                  <a:srgbClr val="00B0F0"/>
                </a:solidFill>
              </a:rPr>
              <a:t>[H</a:t>
            </a:r>
            <a:r>
              <a:rPr lang="en-AU" altLang="en-US" sz="2400" baseline="30000" dirty="0">
                <a:solidFill>
                  <a:srgbClr val="00B0F0"/>
                </a:solidFill>
              </a:rPr>
              <a:t>+</a:t>
            </a:r>
            <a:r>
              <a:rPr lang="en-AU" altLang="en-US" sz="2400" dirty="0">
                <a:solidFill>
                  <a:srgbClr val="00B0F0"/>
                </a:solidFill>
              </a:rPr>
              <a:t>]</a:t>
            </a:r>
            <a:r>
              <a:rPr lang="en-AU" altLang="en-US" sz="2400" dirty="0"/>
              <a:t> , ions in a solution. The concentration of H</a:t>
            </a:r>
            <a:r>
              <a:rPr lang="en-AU" altLang="en-US" sz="2400" baseline="30000" dirty="0"/>
              <a:t>+</a:t>
            </a:r>
            <a:r>
              <a:rPr lang="en-AU" altLang="en-US" sz="2400" dirty="0"/>
              <a:t> ions can be stated in </a:t>
            </a:r>
            <a:r>
              <a:rPr lang="en-AU" altLang="en-US" sz="2400" dirty="0" err="1"/>
              <a:t>mol</a:t>
            </a:r>
            <a:r>
              <a:rPr lang="en-AU" altLang="en-US" sz="2400" dirty="0"/>
              <a:t> L</a:t>
            </a:r>
            <a:r>
              <a:rPr lang="en-AU" altLang="en-US" sz="2400" baseline="30000" dirty="0"/>
              <a:t>-1</a:t>
            </a:r>
          </a:p>
          <a:p>
            <a:pPr marL="0" indent="0">
              <a:buNone/>
            </a:pPr>
            <a:endParaRPr lang="en-AU" altLang="en-US" sz="2400" dirty="0"/>
          </a:p>
          <a:p>
            <a:pPr marL="0" indent="0" algn="ctr">
              <a:buNone/>
            </a:pPr>
            <a:r>
              <a:rPr lang="en-AU" altLang="en-US" dirty="0" err="1">
                <a:sym typeface="Wingdings" panose="05000000000000000000" pitchFamily="2" charset="2"/>
              </a:rPr>
              <a:t>HCl</a:t>
            </a:r>
            <a:r>
              <a:rPr lang="en-AU" altLang="en-US" dirty="0">
                <a:sym typeface="Wingdings" panose="05000000000000000000" pitchFamily="2" charset="2"/>
              </a:rPr>
              <a:t> </a:t>
            </a:r>
            <a:r>
              <a:rPr lang="en-AU" altLang="en-US" baseline="-25000" dirty="0">
                <a:sym typeface="Wingdings" panose="05000000000000000000" pitchFamily="2" charset="2"/>
              </a:rPr>
              <a:t>(</a:t>
            </a:r>
            <a:r>
              <a:rPr lang="en-AU" altLang="en-US" baseline="-25000" dirty="0" err="1">
                <a:sym typeface="Wingdings" panose="05000000000000000000" pitchFamily="2" charset="2"/>
              </a:rPr>
              <a:t>aq</a:t>
            </a:r>
            <a:r>
              <a:rPr lang="en-AU" altLang="en-US" baseline="-25000" dirty="0">
                <a:sym typeface="Wingdings" panose="05000000000000000000" pitchFamily="2" charset="2"/>
              </a:rPr>
              <a:t>)  </a:t>
            </a:r>
            <a:r>
              <a:rPr lang="en-AU" altLang="en-US" dirty="0">
                <a:sym typeface="Wingdings" panose="05000000000000000000" pitchFamily="2" charset="2"/>
              </a:rPr>
              <a:t>   H</a:t>
            </a:r>
            <a:r>
              <a:rPr lang="en-AU" altLang="en-US" baseline="30000" dirty="0">
                <a:sym typeface="Wingdings" panose="05000000000000000000" pitchFamily="2" charset="2"/>
              </a:rPr>
              <a:t>+</a:t>
            </a:r>
            <a:r>
              <a:rPr lang="en-AU" altLang="en-US" baseline="-25000" dirty="0">
                <a:sym typeface="Wingdings" panose="05000000000000000000" pitchFamily="2" charset="2"/>
              </a:rPr>
              <a:t>(</a:t>
            </a:r>
            <a:r>
              <a:rPr lang="en-AU" altLang="en-US" baseline="-25000" dirty="0" err="1">
                <a:sym typeface="Wingdings" panose="05000000000000000000" pitchFamily="2" charset="2"/>
              </a:rPr>
              <a:t>aq</a:t>
            </a:r>
            <a:r>
              <a:rPr lang="en-AU" altLang="en-US" baseline="-25000" dirty="0">
                <a:sym typeface="Wingdings" panose="05000000000000000000" pitchFamily="2" charset="2"/>
              </a:rPr>
              <a:t>)</a:t>
            </a:r>
            <a:r>
              <a:rPr lang="en-AU" altLang="en-US" dirty="0">
                <a:sym typeface="Wingdings" panose="05000000000000000000" pitchFamily="2" charset="2"/>
              </a:rPr>
              <a:t> +  Cl</a:t>
            </a:r>
            <a:r>
              <a:rPr lang="en-AU" altLang="en-US" baseline="30000" dirty="0">
                <a:sym typeface="Wingdings" panose="05000000000000000000" pitchFamily="2" charset="2"/>
              </a:rPr>
              <a:t>-</a:t>
            </a:r>
            <a:r>
              <a:rPr lang="en-AU" altLang="en-US" baseline="-25000" dirty="0">
                <a:sym typeface="Wingdings" panose="05000000000000000000" pitchFamily="2" charset="2"/>
              </a:rPr>
              <a:t>(</a:t>
            </a:r>
            <a:r>
              <a:rPr lang="en-AU" altLang="en-US" baseline="-25000" dirty="0" err="1">
                <a:sym typeface="Wingdings" panose="05000000000000000000" pitchFamily="2" charset="2"/>
              </a:rPr>
              <a:t>aq</a:t>
            </a:r>
            <a:r>
              <a:rPr lang="en-AU" altLang="en-US" baseline="-25000" dirty="0">
                <a:sym typeface="Wingdings" panose="05000000000000000000" pitchFamily="2" charset="2"/>
              </a:rPr>
              <a:t>)</a:t>
            </a:r>
          </a:p>
          <a:p>
            <a:pPr marL="0" indent="0" algn="ctr">
              <a:buNone/>
            </a:pPr>
            <a:endParaRPr lang="en-AU" altLang="en-US" sz="1000" baseline="-250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1 </a:t>
            </a:r>
            <a:r>
              <a:rPr lang="en-AU" altLang="en-US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mol</a:t>
            </a: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 L</a:t>
            </a:r>
            <a:r>
              <a:rPr lang="en-AU" altLang="en-US" sz="2400" baseline="30000" dirty="0">
                <a:solidFill>
                  <a:srgbClr val="0070C0"/>
                </a:solidFill>
                <a:sym typeface="Wingdings" panose="05000000000000000000" pitchFamily="2" charset="2"/>
              </a:rPr>
              <a:t>-1</a:t>
            </a:r>
            <a:r>
              <a:rPr lang="en-AU" altLang="en-US" sz="2400" baseline="30000" dirty="0">
                <a:sym typeface="Wingdings" panose="05000000000000000000" pitchFamily="2" charset="2"/>
              </a:rPr>
              <a:t>      </a:t>
            </a:r>
            <a:r>
              <a:rPr lang="en-AU" altLang="en-US" sz="2400" dirty="0">
                <a:sym typeface="Wingdings" panose="05000000000000000000" pitchFamily="2" charset="2"/>
              </a:rPr>
              <a:t> </a:t>
            </a: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1 </a:t>
            </a:r>
            <a:r>
              <a:rPr lang="en-AU" altLang="en-US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mol</a:t>
            </a: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 L</a:t>
            </a:r>
            <a:r>
              <a:rPr lang="en-AU" altLang="en-US" sz="2400" baseline="30000" dirty="0">
                <a:solidFill>
                  <a:srgbClr val="0070C0"/>
                </a:solidFill>
                <a:sym typeface="Wingdings" panose="05000000000000000000" pitchFamily="2" charset="2"/>
              </a:rPr>
              <a:t>-1   </a:t>
            </a:r>
            <a:r>
              <a:rPr lang="en-AU" altLang="en-US" sz="2400" dirty="0">
                <a:sym typeface="Wingdings" panose="05000000000000000000" pitchFamily="2" charset="2"/>
              </a:rPr>
              <a:t>+ </a:t>
            </a: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1 </a:t>
            </a:r>
            <a:r>
              <a:rPr lang="en-AU" altLang="en-US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mol</a:t>
            </a: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 L</a:t>
            </a:r>
            <a:r>
              <a:rPr lang="en-AU" altLang="en-US" sz="2400" baseline="30000" dirty="0">
                <a:solidFill>
                  <a:srgbClr val="0070C0"/>
                </a:solidFill>
                <a:sym typeface="Wingdings" panose="05000000000000000000" pitchFamily="2" charset="2"/>
              </a:rPr>
              <a:t>-1</a:t>
            </a:r>
            <a:r>
              <a:rPr lang="en-AU" altLang="en-US" sz="3600" baseline="300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</a:p>
          <a:p>
            <a:pPr marL="0" indent="0" algn="ctr">
              <a:buNone/>
            </a:pPr>
            <a:endParaRPr lang="en-AU" altLang="en-US" sz="3600" baseline="-250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AU" altLang="en-US" sz="1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AU" altLang="en-US" sz="1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AU" altLang="en-US" sz="1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AU" altLang="en-US" sz="1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AU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H</a:t>
            </a:r>
            <a:r>
              <a:rPr lang="en-AU" altLang="en-US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AU" altLang="en-US" dirty="0">
                <a:sym typeface="Wingdings" panose="05000000000000000000" pitchFamily="2" charset="2"/>
              </a:rPr>
              <a:t>SO</a:t>
            </a:r>
            <a:r>
              <a:rPr lang="en-AU" altLang="en-US" baseline="-25000" dirty="0">
                <a:sym typeface="Wingdings" panose="05000000000000000000" pitchFamily="2" charset="2"/>
              </a:rPr>
              <a:t>4</a:t>
            </a:r>
            <a:r>
              <a:rPr lang="en-AU" altLang="en-US" dirty="0">
                <a:sym typeface="Wingdings" panose="05000000000000000000" pitchFamily="2" charset="2"/>
              </a:rPr>
              <a:t> </a:t>
            </a:r>
            <a:r>
              <a:rPr lang="en-AU" altLang="en-US" baseline="-25000" dirty="0">
                <a:sym typeface="Wingdings" panose="05000000000000000000" pitchFamily="2" charset="2"/>
              </a:rPr>
              <a:t>(</a:t>
            </a:r>
            <a:r>
              <a:rPr lang="en-AU" altLang="en-US" baseline="-25000" dirty="0" err="1">
                <a:sym typeface="Wingdings" panose="05000000000000000000" pitchFamily="2" charset="2"/>
              </a:rPr>
              <a:t>aq</a:t>
            </a:r>
            <a:r>
              <a:rPr lang="en-AU" altLang="en-US" baseline="-25000" dirty="0">
                <a:sym typeface="Wingdings" panose="05000000000000000000" pitchFamily="2" charset="2"/>
              </a:rPr>
              <a:t>)  </a:t>
            </a:r>
            <a:r>
              <a:rPr lang="en-AU" altLang="en-US" dirty="0">
                <a:sym typeface="Wingdings" panose="05000000000000000000" pitchFamily="2" charset="2"/>
              </a:rPr>
              <a:t>   </a:t>
            </a:r>
            <a:r>
              <a:rPr lang="en-AU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2H</a:t>
            </a:r>
            <a:r>
              <a:rPr lang="en-AU" altLang="en-US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AU" altLang="en-US" baseline="-25000" dirty="0">
                <a:sym typeface="Wingdings" panose="05000000000000000000" pitchFamily="2" charset="2"/>
              </a:rPr>
              <a:t>(</a:t>
            </a:r>
            <a:r>
              <a:rPr lang="en-AU" altLang="en-US" baseline="-25000" dirty="0" err="1">
                <a:sym typeface="Wingdings" panose="05000000000000000000" pitchFamily="2" charset="2"/>
              </a:rPr>
              <a:t>aq</a:t>
            </a:r>
            <a:r>
              <a:rPr lang="en-AU" altLang="en-US" baseline="-25000" dirty="0">
                <a:sym typeface="Wingdings" panose="05000000000000000000" pitchFamily="2" charset="2"/>
              </a:rPr>
              <a:t>)</a:t>
            </a:r>
            <a:r>
              <a:rPr lang="en-AU" altLang="en-US" dirty="0">
                <a:sym typeface="Wingdings" panose="05000000000000000000" pitchFamily="2" charset="2"/>
              </a:rPr>
              <a:t> +  SO</a:t>
            </a:r>
            <a:r>
              <a:rPr lang="en-AU" altLang="en-US" baseline="-25000" dirty="0">
                <a:sym typeface="Wingdings" panose="05000000000000000000" pitchFamily="2" charset="2"/>
              </a:rPr>
              <a:t>4</a:t>
            </a:r>
            <a:r>
              <a:rPr lang="en-AU" altLang="en-US" baseline="30000" dirty="0">
                <a:sym typeface="Wingdings" panose="05000000000000000000" pitchFamily="2" charset="2"/>
              </a:rPr>
              <a:t>2-</a:t>
            </a:r>
            <a:r>
              <a:rPr lang="en-AU" altLang="en-US" baseline="-25000" dirty="0">
                <a:sym typeface="Wingdings" panose="05000000000000000000" pitchFamily="2" charset="2"/>
              </a:rPr>
              <a:t>(</a:t>
            </a:r>
            <a:r>
              <a:rPr lang="en-AU" altLang="en-US" baseline="-25000" dirty="0" err="1">
                <a:sym typeface="Wingdings" panose="05000000000000000000" pitchFamily="2" charset="2"/>
              </a:rPr>
              <a:t>aq</a:t>
            </a:r>
            <a:r>
              <a:rPr lang="en-AU" altLang="en-US" baseline="-25000" dirty="0">
                <a:sym typeface="Wingdings" panose="05000000000000000000" pitchFamily="2" charset="2"/>
              </a:rPr>
              <a:t>)</a:t>
            </a:r>
          </a:p>
          <a:p>
            <a:pPr marL="0" indent="0" algn="ctr">
              <a:buNone/>
            </a:pP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1 </a:t>
            </a:r>
            <a:r>
              <a:rPr lang="en-AU" altLang="en-US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mol</a:t>
            </a: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 L</a:t>
            </a:r>
            <a:r>
              <a:rPr lang="en-AU" altLang="en-US" sz="2400" baseline="30000" dirty="0">
                <a:solidFill>
                  <a:srgbClr val="0070C0"/>
                </a:solidFill>
                <a:sym typeface="Wingdings" panose="05000000000000000000" pitchFamily="2" charset="2"/>
              </a:rPr>
              <a:t>-1</a:t>
            </a:r>
            <a:r>
              <a:rPr lang="en-AU" altLang="en-US" sz="2400" baseline="30000" dirty="0">
                <a:sym typeface="Wingdings" panose="05000000000000000000" pitchFamily="2" charset="2"/>
              </a:rPr>
              <a:t>         </a:t>
            </a:r>
            <a:r>
              <a:rPr lang="en-AU" altLang="en-US" sz="2400" dirty="0">
                <a:sym typeface="Wingdings" panose="05000000000000000000" pitchFamily="2" charset="2"/>
              </a:rPr>
              <a:t>      </a:t>
            </a:r>
            <a:r>
              <a:rPr lang="en-AU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2 </a:t>
            </a:r>
            <a:r>
              <a:rPr lang="en-AU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mol</a:t>
            </a:r>
            <a:r>
              <a:rPr lang="en-AU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L</a:t>
            </a:r>
            <a:r>
              <a:rPr lang="en-AU" altLang="en-US" sz="2400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-1   </a:t>
            </a:r>
            <a:r>
              <a:rPr lang="en-AU" altLang="en-US" sz="2400" dirty="0">
                <a:sym typeface="Wingdings" panose="05000000000000000000" pitchFamily="2" charset="2"/>
              </a:rPr>
              <a:t>+ </a:t>
            </a: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1 </a:t>
            </a:r>
            <a:r>
              <a:rPr lang="en-AU" altLang="en-US" sz="2400" dirty="0" err="1">
                <a:solidFill>
                  <a:srgbClr val="0070C0"/>
                </a:solidFill>
                <a:sym typeface="Wingdings" panose="05000000000000000000" pitchFamily="2" charset="2"/>
              </a:rPr>
              <a:t>mol</a:t>
            </a:r>
            <a:r>
              <a:rPr lang="en-AU" altLang="en-US" sz="2400" dirty="0">
                <a:solidFill>
                  <a:srgbClr val="0070C0"/>
                </a:solidFill>
                <a:sym typeface="Wingdings" panose="05000000000000000000" pitchFamily="2" charset="2"/>
              </a:rPr>
              <a:t> L</a:t>
            </a:r>
            <a:r>
              <a:rPr lang="en-AU" altLang="en-US" sz="2400" baseline="30000" dirty="0">
                <a:solidFill>
                  <a:srgbClr val="0070C0"/>
                </a:solidFill>
                <a:sym typeface="Wingdings" panose="05000000000000000000" pitchFamily="2" charset="2"/>
              </a:rPr>
              <a:t>-1 </a:t>
            </a:r>
          </a:p>
          <a:p>
            <a:pPr marL="0" indent="0" algn="ctr">
              <a:buNone/>
            </a:pPr>
            <a:endParaRPr lang="en-AU" altLang="en-US" sz="36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AU" altLang="en-US" sz="3600" dirty="0">
              <a:sym typeface="Wingdings" panose="05000000000000000000" pitchFamily="2" charset="2"/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3581400" y="5410200"/>
            <a:ext cx="1143000" cy="129540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5" name="Freeform 4"/>
          <p:cNvSpPr/>
          <p:nvPr/>
        </p:nvSpPr>
        <p:spPr>
          <a:xfrm>
            <a:off x="3576638" y="5883275"/>
            <a:ext cx="1168400" cy="831850"/>
          </a:xfrm>
          <a:custGeom>
            <a:avLst/>
            <a:gdLst>
              <a:gd name="connsiteX0" fmla="*/ 0 w 1168400"/>
              <a:gd name="connsiteY0" fmla="*/ 0 h 833120"/>
              <a:gd name="connsiteX1" fmla="*/ 314960 w 1168400"/>
              <a:gd name="connsiteY1" fmla="*/ 111760 h 833120"/>
              <a:gd name="connsiteX2" fmla="*/ 680720 w 1168400"/>
              <a:gd name="connsiteY2" fmla="*/ 132080 h 833120"/>
              <a:gd name="connsiteX3" fmla="*/ 914400 w 1168400"/>
              <a:gd name="connsiteY3" fmla="*/ 81280 h 833120"/>
              <a:gd name="connsiteX4" fmla="*/ 1168400 w 1168400"/>
              <a:gd name="connsiteY4" fmla="*/ 50800 h 833120"/>
              <a:gd name="connsiteX5" fmla="*/ 1148080 w 1168400"/>
              <a:gd name="connsiteY5" fmla="*/ 629920 h 833120"/>
              <a:gd name="connsiteX6" fmla="*/ 1005840 w 1168400"/>
              <a:gd name="connsiteY6" fmla="*/ 772160 h 833120"/>
              <a:gd name="connsiteX7" fmla="*/ 822960 w 1168400"/>
              <a:gd name="connsiteY7" fmla="*/ 812800 h 833120"/>
              <a:gd name="connsiteX8" fmla="*/ 548640 w 1168400"/>
              <a:gd name="connsiteY8" fmla="*/ 833120 h 833120"/>
              <a:gd name="connsiteX9" fmla="*/ 335280 w 1168400"/>
              <a:gd name="connsiteY9" fmla="*/ 812800 h 833120"/>
              <a:gd name="connsiteX10" fmla="*/ 162560 w 1168400"/>
              <a:gd name="connsiteY10" fmla="*/ 772160 h 833120"/>
              <a:gd name="connsiteX11" fmla="*/ 81280 w 1168400"/>
              <a:gd name="connsiteY11" fmla="*/ 701040 h 833120"/>
              <a:gd name="connsiteX12" fmla="*/ 20320 w 1168400"/>
              <a:gd name="connsiteY12" fmla="*/ 650240 h 833120"/>
              <a:gd name="connsiteX13" fmla="*/ 0 w 1168400"/>
              <a:gd name="connsiteY13" fmla="*/ 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8400" h="833120">
                <a:moveTo>
                  <a:pt x="0" y="0"/>
                </a:moveTo>
                <a:lnTo>
                  <a:pt x="314960" y="111760"/>
                </a:lnTo>
                <a:lnTo>
                  <a:pt x="680720" y="132080"/>
                </a:lnTo>
                <a:lnTo>
                  <a:pt x="914400" y="81280"/>
                </a:lnTo>
                <a:lnTo>
                  <a:pt x="1168400" y="50800"/>
                </a:lnTo>
                <a:lnTo>
                  <a:pt x="1148080" y="629920"/>
                </a:lnTo>
                <a:lnTo>
                  <a:pt x="1005840" y="772160"/>
                </a:lnTo>
                <a:lnTo>
                  <a:pt x="822960" y="812800"/>
                </a:lnTo>
                <a:lnTo>
                  <a:pt x="548640" y="833120"/>
                </a:lnTo>
                <a:lnTo>
                  <a:pt x="335280" y="812800"/>
                </a:lnTo>
                <a:lnTo>
                  <a:pt x="162560" y="772160"/>
                </a:lnTo>
                <a:lnTo>
                  <a:pt x="81280" y="701040"/>
                </a:lnTo>
                <a:lnTo>
                  <a:pt x="20320" y="65024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3652838" y="6315075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4419600" y="6329363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4029075" y="628967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029075" y="6086475"/>
            <a:ext cx="228600" cy="228600"/>
          </a:xfrm>
          <a:prstGeom prst="ellipse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4257675" y="6315075"/>
            <a:ext cx="228600" cy="228600"/>
          </a:xfrm>
          <a:prstGeom prst="ellipse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4029075" y="6467475"/>
            <a:ext cx="228600" cy="228600"/>
          </a:xfrm>
          <a:prstGeom prst="ellipse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3800475" y="6315075"/>
            <a:ext cx="228600" cy="228600"/>
          </a:xfrm>
          <a:prstGeom prst="ellipse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5" name="Flowchart: Magnetic Disk 14"/>
          <p:cNvSpPr/>
          <p:nvPr/>
        </p:nvSpPr>
        <p:spPr>
          <a:xfrm>
            <a:off x="7827963" y="5400675"/>
            <a:ext cx="1143000" cy="129540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6" name="Freeform 15"/>
          <p:cNvSpPr/>
          <p:nvPr/>
        </p:nvSpPr>
        <p:spPr>
          <a:xfrm>
            <a:off x="7823200" y="5872164"/>
            <a:ext cx="1168400" cy="833437"/>
          </a:xfrm>
          <a:custGeom>
            <a:avLst/>
            <a:gdLst>
              <a:gd name="connsiteX0" fmla="*/ 0 w 1168400"/>
              <a:gd name="connsiteY0" fmla="*/ 0 h 833120"/>
              <a:gd name="connsiteX1" fmla="*/ 314960 w 1168400"/>
              <a:gd name="connsiteY1" fmla="*/ 111760 h 833120"/>
              <a:gd name="connsiteX2" fmla="*/ 680720 w 1168400"/>
              <a:gd name="connsiteY2" fmla="*/ 132080 h 833120"/>
              <a:gd name="connsiteX3" fmla="*/ 914400 w 1168400"/>
              <a:gd name="connsiteY3" fmla="*/ 81280 h 833120"/>
              <a:gd name="connsiteX4" fmla="*/ 1168400 w 1168400"/>
              <a:gd name="connsiteY4" fmla="*/ 50800 h 833120"/>
              <a:gd name="connsiteX5" fmla="*/ 1148080 w 1168400"/>
              <a:gd name="connsiteY5" fmla="*/ 629920 h 833120"/>
              <a:gd name="connsiteX6" fmla="*/ 1005840 w 1168400"/>
              <a:gd name="connsiteY6" fmla="*/ 772160 h 833120"/>
              <a:gd name="connsiteX7" fmla="*/ 822960 w 1168400"/>
              <a:gd name="connsiteY7" fmla="*/ 812800 h 833120"/>
              <a:gd name="connsiteX8" fmla="*/ 548640 w 1168400"/>
              <a:gd name="connsiteY8" fmla="*/ 833120 h 833120"/>
              <a:gd name="connsiteX9" fmla="*/ 335280 w 1168400"/>
              <a:gd name="connsiteY9" fmla="*/ 812800 h 833120"/>
              <a:gd name="connsiteX10" fmla="*/ 162560 w 1168400"/>
              <a:gd name="connsiteY10" fmla="*/ 772160 h 833120"/>
              <a:gd name="connsiteX11" fmla="*/ 81280 w 1168400"/>
              <a:gd name="connsiteY11" fmla="*/ 701040 h 833120"/>
              <a:gd name="connsiteX12" fmla="*/ 20320 w 1168400"/>
              <a:gd name="connsiteY12" fmla="*/ 650240 h 833120"/>
              <a:gd name="connsiteX13" fmla="*/ 0 w 1168400"/>
              <a:gd name="connsiteY13" fmla="*/ 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8400" h="833120">
                <a:moveTo>
                  <a:pt x="0" y="0"/>
                </a:moveTo>
                <a:lnTo>
                  <a:pt x="314960" y="111760"/>
                </a:lnTo>
                <a:lnTo>
                  <a:pt x="680720" y="132080"/>
                </a:lnTo>
                <a:lnTo>
                  <a:pt x="914400" y="81280"/>
                </a:lnTo>
                <a:lnTo>
                  <a:pt x="1168400" y="50800"/>
                </a:lnTo>
                <a:lnTo>
                  <a:pt x="1148080" y="629920"/>
                </a:lnTo>
                <a:lnTo>
                  <a:pt x="1005840" y="772160"/>
                </a:lnTo>
                <a:lnTo>
                  <a:pt x="822960" y="812800"/>
                </a:lnTo>
                <a:lnTo>
                  <a:pt x="548640" y="833120"/>
                </a:lnTo>
                <a:lnTo>
                  <a:pt x="335280" y="812800"/>
                </a:lnTo>
                <a:lnTo>
                  <a:pt x="162560" y="772160"/>
                </a:lnTo>
                <a:lnTo>
                  <a:pt x="81280" y="701040"/>
                </a:lnTo>
                <a:lnTo>
                  <a:pt x="20320" y="65024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8275638" y="627856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8275638" y="6075363"/>
            <a:ext cx="228600" cy="228600"/>
          </a:xfrm>
          <a:prstGeom prst="ellipse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8504238" y="6303963"/>
            <a:ext cx="228600" cy="228600"/>
          </a:xfrm>
          <a:prstGeom prst="ellipse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8275638" y="6456363"/>
            <a:ext cx="228600" cy="228600"/>
          </a:xfrm>
          <a:prstGeom prst="ellipse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8047038" y="6303963"/>
            <a:ext cx="228600" cy="228600"/>
          </a:xfrm>
          <a:prstGeom prst="ellipse">
            <a:avLst/>
          </a:prstGeom>
          <a:solidFill>
            <a:srgbClr val="9966FF"/>
          </a:soli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4" name="Flowchart: Magnetic Disk 23"/>
          <p:cNvSpPr/>
          <p:nvPr/>
        </p:nvSpPr>
        <p:spPr>
          <a:xfrm>
            <a:off x="6075363" y="5400675"/>
            <a:ext cx="1143000" cy="129540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5" name="Freeform 24"/>
          <p:cNvSpPr/>
          <p:nvPr/>
        </p:nvSpPr>
        <p:spPr>
          <a:xfrm>
            <a:off x="6070600" y="5872164"/>
            <a:ext cx="1168400" cy="833437"/>
          </a:xfrm>
          <a:custGeom>
            <a:avLst/>
            <a:gdLst>
              <a:gd name="connsiteX0" fmla="*/ 0 w 1168400"/>
              <a:gd name="connsiteY0" fmla="*/ 0 h 833120"/>
              <a:gd name="connsiteX1" fmla="*/ 314960 w 1168400"/>
              <a:gd name="connsiteY1" fmla="*/ 111760 h 833120"/>
              <a:gd name="connsiteX2" fmla="*/ 680720 w 1168400"/>
              <a:gd name="connsiteY2" fmla="*/ 132080 h 833120"/>
              <a:gd name="connsiteX3" fmla="*/ 914400 w 1168400"/>
              <a:gd name="connsiteY3" fmla="*/ 81280 h 833120"/>
              <a:gd name="connsiteX4" fmla="*/ 1168400 w 1168400"/>
              <a:gd name="connsiteY4" fmla="*/ 50800 h 833120"/>
              <a:gd name="connsiteX5" fmla="*/ 1148080 w 1168400"/>
              <a:gd name="connsiteY5" fmla="*/ 629920 h 833120"/>
              <a:gd name="connsiteX6" fmla="*/ 1005840 w 1168400"/>
              <a:gd name="connsiteY6" fmla="*/ 772160 h 833120"/>
              <a:gd name="connsiteX7" fmla="*/ 822960 w 1168400"/>
              <a:gd name="connsiteY7" fmla="*/ 812800 h 833120"/>
              <a:gd name="connsiteX8" fmla="*/ 548640 w 1168400"/>
              <a:gd name="connsiteY8" fmla="*/ 833120 h 833120"/>
              <a:gd name="connsiteX9" fmla="*/ 335280 w 1168400"/>
              <a:gd name="connsiteY9" fmla="*/ 812800 h 833120"/>
              <a:gd name="connsiteX10" fmla="*/ 162560 w 1168400"/>
              <a:gd name="connsiteY10" fmla="*/ 772160 h 833120"/>
              <a:gd name="connsiteX11" fmla="*/ 81280 w 1168400"/>
              <a:gd name="connsiteY11" fmla="*/ 701040 h 833120"/>
              <a:gd name="connsiteX12" fmla="*/ 20320 w 1168400"/>
              <a:gd name="connsiteY12" fmla="*/ 650240 h 833120"/>
              <a:gd name="connsiteX13" fmla="*/ 0 w 1168400"/>
              <a:gd name="connsiteY13" fmla="*/ 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8400" h="833120">
                <a:moveTo>
                  <a:pt x="0" y="0"/>
                </a:moveTo>
                <a:lnTo>
                  <a:pt x="314960" y="111760"/>
                </a:lnTo>
                <a:lnTo>
                  <a:pt x="680720" y="132080"/>
                </a:lnTo>
                <a:lnTo>
                  <a:pt x="914400" y="81280"/>
                </a:lnTo>
                <a:lnTo>
                  <a:pt x="1168400" y="50800"/>
                </a:lnTo>
                <a:lnTo>
                  <a:pt x="1148080" y="629920"/>
                </a:lnTo>
                <a:lnTo>
                  <a:pt x="1005840" y="772160"/>
                </a:lnTo>
                <a:lnTo>
                  <a:pt x="822960" y="812800"/>
                </a:lnTo>
                <a:lnTo>
                  <a:pt x="548640" y="833120"/>
                </a:lnTo>
                <a:lnTo>
                  <a:pt x="335280" y="812800"/>
                </a:lnTo>
                <a:lnTo>
                  <a:pt x="162560" y="772160"/>
                </a:lnTo>
                <a:lnTo>
                  <a:pt x="81280" y="701040"/>
                </a:lnTo>
                <a:lnTo>
                  <a:pt x="20320" y="65024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6146800" y="6303963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6913563" y="6319838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33" name="Flowchart: Magnetic Disk 32"/>
          <p:cNvSpPr/>
          <p:nvPr/>
        </p:nvSpPr>
        <p:spPr>
          <a:xfrm>
            <a:off x="3581400" y="2962275"/>
            <a:ext cx="1143000" cy="129540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3576638" y="3433764"/>
            <a:ext cx="1168400" cy="833437"/>
          </a:xfrm>
          <a:custGeom>
            <a:avLst/>
            <a:gdLst>
              <a:gd name="connsiteX0" fmla="*/ 0 w 1168400"/>
              <a:gd name="connsiteY0" fmla="*/ 0 h 833120"/>
              <a:gd name="connsiteX1" fmla="*/ 314960 w 1168400"/>
              <a:gd name="connsiteY1" fmla="*/ 111760 h 833120"/>
              <a:gd name="connsiteX2" fmla="*/ 680720 w 1168400"/>
              <a:gd name="connsiteY2" fmla="*/ 132080 h 833120"/>
              <a:gd name="connsiteX3" fmla="*/ 914400 w 1168400"/>
              <a:gd name="connsiteY3" fmla="*/ 81280 h 833120"/>
              <a:gd name="connsiteX4" fmla="*/ 1168400 w 1168400"/>
              <a:gd name="connsiteY4" fmla="*/ 50800 h 833120"/>
              <a:gd name="connsiteX5" fmla="*/ 1148080 w 1168400"/>
              <a:gd name="connsiteY5" fmla="*/ 629920 h 833120"/>
              <a:gd name="connsiteX6" fmla="*/ 1005840 w 1168400"/>
              <a:gd name="connsiteY6" fmla="*/ 772160 h 833120"/>
              <a:gd name="connsiteX7" fmla="*/ 822960 w 1168400"/>
              <a:gd name="connsiteY7" fmla="*/ 812800 h 833120"/>
              <a:gd name="connsiteX8" fmla="*/ 548640 w 1168400"/>
              <a:gd name="connsiteY8" fmla="*/ 833120 h 833120"/>
              <a:gd name="connsiteX9" fmla="*/ 335280 w 1168400"/>
              <a:gd name="connsiteY9" fmla="*/ 812800 h 833120"/>
              <a:gd name="connsiteX10" fmla="*/ 162560 w 1168400"/>
              <a:gd name="connsiteY10" fmla="*/ 772160 h 833120"/>
              <a:gd name="connsiteX11" fmla="*/ 81280 w 1168400"/>
              <a:gd name="connsiteY11" fmla="*/ 701040 h 833120"/>
              <a:gd name="connsiteX12" fmla="*/ 20320 w 1168400"/>
              <a:gd name="connsiteY12" fmla="*/ 650240 h 833120"/>
              <a:gd name="connsiteX13" fmla="*/ 0 w 1168400"/>
              <a:gd name="connsiteY13" fmla="*/ 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8400" h="833120">
                <a:moveTo>
                  <a:pt x="0" y="0"/>
                </a:moveTo>
                <a:lnTo>
                  <a:pt x="314960" y="111760"/>
                </a:lnTo>
                <a:lnTo>
                  <a:pt x="680720" y="132080"/>
                </a:lnTo>
                <a:lnTo>
                  <a:pt x="914400" y="81280"/>
                </a:lnTo>
                <a:lnTo>
                  <a:pt x="1168400" y="50800"/>
                </a:lnTo>
                <a:lnTo>
                  <a:pt x="1148080" y="629920"/>
                </a:lnTo>
                <a:lnTo>
                  <a:pt x="1005840" y="772160"/>
                </a:lnTo>
                <a:lnTo>
                  <a:pt x="822960" y="812800"/>
                </a:lnTo>
                <a:lnTo>
                  <a:pt x="548640" y="833120"/>
                </a:lnTo>
                <a:lnTo>
                  <a:pt x="335280" y="812800"/>
                </a:lnTo>
                <a:lnTo>
                  <a:pt x="162560" y="772160"/>
                </a:lnTo>
                <a:lnTo>
                  <a:pt x="81280" y="701040"/>
                </a:lnTo>
                <a:lnTo>
                  <a:pt x="20320" y="65024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35" name="Oval 34"/>
          <p:cNvSpPr/>
          <p:nvPr/>
        </p:nvSpPr>
        <p:spPr>
          <a:xfrm>
            <a:off x="3970338" y="3716338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4160838" y="3716338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42" name="Flowchart: Magnetic Disk 41"/>
          <p:cNvSpPr/>
          <p:nvPr/>
        </p:nvSpPr>
        <p:spPr>
          <a:xfrm>
            <a:off x="7827963" y="2951163"/>
            <a:ext cx="1143000" cy="129540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43" name="Freeform 42"/>
          <p:cNvSpPr/>
          <p:nvPr/>
        </p:nvSpPr>
        <p:spPr>
          <a:xfrm>
            <a:off x="7823200" y="3424239"/>
            <a:ext cx="1168400" cy="833437"/>
          </a:xfrm>
          <a:custGeom>
            <a:avLst/>
            <a:gdLst>
              <a:gd name="connsiteX0" fmla="*/ 0 w 1168400"/>
              <a:gd name="connsiteY0" fmla="*/ 0 h 833120"/>
              <a:gd name="connsiteX1" fmla="*/ 314960 w 1168400"/>
              <a:gd name="connsiteY1" fmla="*/ 111760 h 833120"/>
              <a:gd name="connsiteX2" fmla="*/ 680720 w 1168400"/>
              <a:gd name="connsiteY2" fmla="*/ 132080 h 833120"/>
              <a:gd name="connsiteX3" fmla="*/ 914400 w 1168400"/>
              <a:gd name="connsiteY3" fmla="*/ 81280 h 833120"/>
              <a:gd name="connsiteX4" fmla="*/ 1168400 w 1168400"/>
              <a:gd name="connsiteY4" fmla="*/ 50800 h 833120"/>
              <a:gd name="connsiteX5" fmla="*/ 1148080 w 1168400"/>
              <a:gd name="connsiteY5" fmla="*/ 629920 h 833120"/>
              <a:gd name="connsiteX6" fmla="*/ 1005840 w 1168400"/>
              <a:gd name="connsiteY6" fmla="*/ 772160 h 833120"/>
              <a:gd name="connsiteX7" fmla="*/ 822960 w 1168400"/>
              <a:gd name="connsiteY7" fmla="*/ 812800 h 833120"/>
              <a:gd name="connsiteX8" fmla="*/ 548640 w 1168400"/>
              <a:gd name="connsiteY8" fmla="*/ 833120 h 833120"/>
              <a:gd name="connsiteX9" fmla="*/ 335280 w 1168400"/>
              <a:gd name="connsiteY9" fmla="*/ 812800 h 833120"/>
              <a:gd name="connsiteX10" fmla="*/ 162560 w 1168400"/>
              <a:gd name="connsiteY10" fmla="*/ 772160 h 833120"/>
              <a:gd name="connsiteX11" fmla="*/ 81280 w 1168400"/>
              <a:gd name="connsiteY11" fmla="*/ 701040 h 833120"/>
              <a:gd name="connsiteX12" fmla="*/ 20320 w 1168400"/>
              <a:gd name="connsiteY12" fmla="*/ 650240 h 833120"/>
              <a:gd name="connsiteX13" fmla="*/ 0 w 1168400"/>
              <a:gd name="connsiteY13" fmla="*/ 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8400" h="833120">
                <a:moveTo>
                  <a:pt x="0" y="0"/>
                </a:moveTo>
                <a:lnTo>
                  <a:pt x="314960" y="111760"/>
                </a:lnTo>
                <a:lnTo>
                  <a:pt x="680720" y="132080"/>
                </a:lnTo>
                <a:lnTo>
                  <a:pt x="914400" y="81280"/>
                </a:lnTo>
                <a:lnTo>
                  <a:pt x="1168400" y="50800"/>
                </a:lnTo>
                <a:lnTo>
                  <a:pt x="1148080" y="629920"/>
                </a:lnTo>
                <a:lnTo>
                  <a:pt x="1005840" y="772160"/>
                </a:lnTo>
                <a:lnTo>
                  <a:pt x="822960" y="812800"/>
                </a:lnTo>
                <a:lnTo>
                  <a:pt x="548640" y="833120"/>
                </a:lnTo>
                <a:lnTo>
                  <a:pt x="335280" y="812800"/>
                </a:lnTo>
                <a:lnTo>
                  <a:pt x="162560" y="772160"/>
                </a:lnTo>
                <a:lnTo>
                  <a:pt x="81280" y="701040"/>
                </a:lnTo>
                <a:lnTo>
                  <a:pt x="20320" y="65024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49" name="Flowchart: Magnetic Disk 48"/>
          <p:cNvSpPr/>
          <p:nvPr/>
        </p:nvSpPr>
        <p:spPr>
          <a:xfrm>
            <a:off x="6075363" y="2951163"/>
            <a:ext cx="1143000" cy="129540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50" name="Freeform 49"/>
          <p:cNvSpPr/>
          <p:nvPr/>
        </p:nvSpPr>
        <p:spPr>
          <a:xfrm>
            <a:off x="6070600" y="3424239"/>
            <a:ext cx="1168400" cy="833437"/>
          </a:xfrm>
          <a:custGeom>
            <a:avLst/>
            <a:gdLst>
              <a:gd name="connsiteX0" fmla="*/ 0 w 1168400"/>
              <a:gd name="connsiteY0" fmla="*/ 0 h 833120"/>
              <a:gd name="connsiteX1" fmla="*/ 314960 w 1168400"/>
              <a:gd name="connsiteY1" fmla="*/ 111760 h 833120"/>
              <a:gd name="connsiteX2" fmla="*/ 680720 w 1168400"/>
              <a:gd name="connsiteY2" fmla="*/ 132080 h 833120"/>
              <a:gd name="connsiteX3" fmla="*/ 914400 w 1168400"/>
              <a:gd name="connsiteY3" fmla="*/ 81280 h 833120"/>
              <a:gd name="connsiteX4" fmla="*/ 1168400 w 1168400"/>
              <a:gd name="connsiteY4" fmla="*/ 50800 h 833120"/>
              <a:gd name="connsiteX5" fmla="*/ 1148080 w 1168400"/>
              <a:gd name="connsiteY5" fmla="*/ 629920 h 833120"/>
              <a:gd name="connsiteX6" fmla="*/ 1005840 w 1168400"/>
              <a:gd name="connsiteY6" fmla="*/ 772160 h 833120"/>
              <a:gd name="connsiteX7" fmla="*/ 822960 w 1168400"/>
              <a:gd name="connsiteY7" fmla="*/ 812800 h 833120"/>
              <a:gd name="connsiteX8" fmla="*/ 548640 w 1168400"/>
              <a:gd name="connsiteY8" fmla="*/ 833120 h 833120"/>
              <a:gd name="connsiteX9" fmla="*/ 335280 w 1168400"/>
              <a:gd name="connsiteY9" fmla="*/ 812800 h 833120"/>
              <a:gd name="connsiteX10" fmla="*/ 162560 w 1168400"/>
              <a:gd name="connsiteY10" fmla="*/ 772160 h 833120"/>
              <a:gd name="connsiteX11" fmla="*/ 81280 w 1168400"/>
              <a:gd name="connsiteY11" fmla="*/ 701040 h 833120"/>
              <a:gd name="connsiteX12" fmla="*/ 20320 w 1168400"/>
              <a:gd name="connsiteY12" fmla="*/ 650240 h 833120"/>
              <a:gd name="connsiteX13" fmla="*/ 0 w 1168400"/>
              <a:gd name="connsiteY13" fmla="*/ 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8400" h="833120">
                <a:moveTo>
                  <a:pt x="0" y="0"/>
                </a:moveTo>
                <a:lnTo>
                  <a:pt x="314960" y="111760"/>
                </a:lnTo>
                <a:lnTo>
                  <a:pt x="680720" y="132080"/>
                </a:lnTo>
                <a:lnTo>
                  <a:pt x="914400" y="81280"/>
                </a:lnTo>
                <a:lnTo>
                  <a:pt x="1168400" y="50800"/>
                </a:lnTo>
                <a:lnTo>
                  <a:pt x="1148080" y="629920"/>
                </a:lnTo>
                <a:lnTo>
                  <a:pt x="1005840" y="772160"/>
                </a:lnTo>
                <a:lnTo>
                  <a:pt x="822960" y="812800"/>
                </a:lnTo>
                <a:lnTo>
                  <a:pt x="548640" y="833120"/>
                </a:lnTo>
                <a:lnTo>
                  <a:pt x="335280" y="812800"/>
                </a:lnTo>
                <a:lnTo>
                  <a:pt x="162560" y="772160"/>
                </a:lnTo>
                <a:lnTo>
                  <a:pt x="81280" y="701040"/>
                </a:lnTo>
                <a:lnTo>
                  <a:pt x="20320" y="65024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53" name="Oval 52"/>
          <p:cNvSpPr/>
          <p:nvPr/>
        </p:nvSpPr>
        <p:spPr>
          <a:xfrm>
            <a:off x="6494463" y="3741738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54" name="Oval 53"/>
          <p:cNvSpPr/>
          <p:nvPr/>
        </p:nvSpPr>
        <p:spPr>
          <a:xfrm>
            <a:off x="8255000" y="3756025"/>
            <a:ext cx="228600" cy="228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00B0F0"/>
                </a:solidFill>
              </a:rPr>
              <a:t>3.1.5.b </a:t>
            </a:r>
            <a:r>
              <a:rPr lang="en-AU" sz="1600" dirty="0">
                <a:solidFill>
                  <a:srgbClr val="00B0F0"/>
                </a:solidFill>
              </a:rPr>
              <a:t>understand that the pH scale is a logarithmic scale and the pH of a solution can be calculated from the concentration of hydrogen ions using the relationship  pH = –log</a:t>
            </a:r>
            <a:r>
              <a:rPr lang="en-AU" sz="1600" baseline="-25000" dirty="0">
                <a:solidFill>
                  <a:srgbClr val="00B0F0"/>
                </a:solidFill>
              </a:rPr>
              <a:t>10</a:t>
            </a:r>
            <a:r>
              <a:rPr lang="en-AU" sz="1600" dirty="0">
                <a:solidFill>
                  <a:srgbClr val="00B0F0"/>
                </a:solidFill>
              </a:rPr>
              <a:t>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] </a:t>
            </a:r>
            <a:endParaRPr lang="en-A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150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822960" y="838200"/>
            <a:ext cx="10881360" cy="2971800"/>
          </a:xfrm>
        </p:spPr>
        <p:txBody>
          <a:bodyPr/>
          <a:lstStyle/>
          <a:p>
            <a:pPr marL="0" indent="0">
              <a:buNone/>
            </a:pPr>
            <a:r>
              <a:rPr lang="en-AU" altLang="en-US" b="1" dirty="0"/>
              <a:t>pH </a:t>
            </a:r>
            <a:r>
              <a:rPr lang="en-AU" altLang="en-US" sz="2400" dirty="0"/>
              <a:t>is the negative logarithm to base 10 of the hydrogen ion concentration in an aqueous solution.</a:t>
            </a:r>
          </a:p>
          <a:p>
            <a:pPr marL="0" indent="0">
              <a:buNone/>
            </a:pPr>
            <a:endParaRPr lang="en-AU" altLang="en-US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AU" altLang="en-US" sz="7200" dirty="0">
                <a:solidFill>
                  <a:srgbClr val="FF0000"/>
                </a:solidFill>
                <a:sym typeface="Wingdings" panose="05000000000000000000" pitchFamily="2" charset="2"/>
              </a:rPr>
              <a:t>pH = -log</a:t>
            </a:r>
            <a:r>
              <a:rPr lang="en-AU" altLang="en-US" sz="7200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10</a:t>
            </a:r>
            <a:r>
              <a:rPr lang="en-AU" altLang="en-US" sz="7200" dirty="0">
                <a:solidFill>
                  <a:srgbClr val="FF0000"/>
                </a:solidFill>
                <a:sym typeface="Wingdings" panose="05000000000000000000" pitchFamily="2" charset="2"/>
              </a:rPr>
              <a:t>[H</a:t>
            </a:r>
            <a:r>
              <a:rPr lang="en-AU" altLang="en-US" sz="7200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AU" altLang="en-US" sz="7200" dirty="0">
                <a:solidFill>
                  <a:srgbClr val="FF0000"/>
                </a:solidFill>
                <a:sym typeface="Wingdings" panose="05000000000000000000" pitchFamily="2" charset="2"/>
              </a:rPr>
              <a:t>]</a:t>
            </a:r>
            <a:endParaRPr lang="en-AU" altLang="en-US" sz="9600" baseline="-250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00B0F0"/>
                </a:solidFill>
              </a:rPr>
              <a:t>3.1.5.b. </a:t>
            </a:r>
            <a:r>
              <a:rPr lang="en-AU" sz="1600" dirty="0">
                <a:solidFill>
                  <a:srgbClr val="00B0F0"/>
                </a:solidFill>
              </a:rPr>
              <a:t>understand that the pH scale is a logarithmic scale and the pH of a solution can be calculated from the concentration of hydrogen ions using the relationship  pH = –log</a:t>
            </a:r>
            <a:r>
              <a:rPr lang="en-AU" sz="1600" baseline="-25000" dirty="0">
                <a:solidFill>
                  <a:srgbClr val="00B0F0"/>
                </a:solidFill>
              </a:rPr>
              <a:t>10</a:t>
            </a:r>
            <a:r>
              <a:rPr lang="en-AU" sz="1600" dirty="0">
                <a:solidFill>
                  <a:srgbClr val="00B0F0"/>
                </a:solidFill>
              </a:rPr>
              <a:t>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] </a:t>
            </a:r>
            <a:endParaRPr lang="en-A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6838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822960" y="838200"/>
            <a:ext cx="10881360" cy="36149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altLang="en-US" dirty="0"/>
              <a:t>Calculate the pH of a solution of 0.01 </a:t>
            </a:r>
            <a:r>
              <a:rPr lang="en-AU" altLang="en-US" dirty="0" err="1"/>
              <a:t>mol</a:t>
            </a:r>
            <a:r>
              <a:rPr lang="en-AU" altLang="en-US" dirty="0"/>
              <a:t> L</a:t>
            </a:r>
            <a:r>
              <a:rPr lang="en-AU" altLang="en-US" baseline="30000" dirty="0"/>
              <a:t>-1 </a:t>
            </a:r>
            <a:r>
              <a:rPr lang="en-AU" altLang="en-US" dirty="0"/>
              <a:t>hydrochloric Acid.</a:t>
            </a:r>
          </a:p>
          <a:p>
            <a:pPr marL="0" indent="0">
              <a:buNone/>
            </a:pPr>
            <a:endParaRPr lang="en-AU" altLang="en-US" sz="2400" b="1" dirty="0"/>
          </a:p>
          <a:p>
            <a:pPr marL="0" indent="0">
              <a:buNone/>
            </a:pPr>
            <a:r>
              <a:rPr lang="en-AU" altLang="en-US" sz="2400" b="1" i="1" dirty="0">
                <a:solidFill>
                  <a:srgbClr val="FF0000"/>
                </a:solidFill>
              </a:rPr>
              <a:t>Write the dissociation equation for </a:t>
            </a:r>
            <a:r>
              <a:rPr lang="en-AU" altLang="en-US" sz="2400" b="1" i="1" dirty="0" err="1">
                <a:solidFill>
                  <a:srgbClr val="FF0000"/>
                </a:solidFill>
              </a:rPr>
              <a:t>HCl</a:t>
            </a:r>
            <a:r>
              <a:rPr lang="en-AU" altLang="en-US" sz="2400" b="1" i="1" dirty="0">
                <a:solidFill>
                  <a:srgbClr val="FF0000"/>
                </a:solidFill>
              </a:rPr>
              <a:t> to determine [H</a:t>
            </a:r>
            <a:r>
              <a:rPr lang="en-AU" altLang="en-US" sz="2400" b="1" i="1" baseline="30000" dirty="0">
                <a:solidFill>
                  <a:srgbClr val="FF0000"/>
                </a:solidFill>
              </a:rPr>
              <a:t>+</a:t>
            </a:r>
            <a:r>
              <a:rPr lang="en-AU" altLang="en-US" sz="2400" b="1" i="1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altLang="en-US" sz="2400" b="1" i="1" dirty="0">
                <a:solidFill>
                  <a:srgbClr val="FF0000"/>
                </a:solidFill>
                <a:sym typeface="Wingdings" panose="05000000000000000000" pitchFamily="2" charset="2"/>
              </a:rPr>
              <a:t>Use the pH equation to determine the </a:t>
            </a:r>
            <a:r>
              <a:rPr lang="en-AU" altLang="en-US" sz="2400" b="1" i="1" dirty="0" err="1">
                <a:solidFill>
                  <a:srgbClr val="FF0000"/>
                </a:solidFill>
                <a:sym typeface="Wingdings" panose="05000000000000000000" pitchFamily="2" charset="2"/>
              </a:rPr>
              <a:t>pH.</a:t>
            </a: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00B0F0"/>
                </a:solidFill>
              </a:rPr>
              <a:t>3.1.5.b </a:t>
            </a:r>
            <a:r>
              <a:rPr lang="en-AU" sz="1600" dirty="0">
                <a:solidFill>
                  <a:srgbClr val="00B0F0"/>
                </a:solidFill>
              </a:rPr>
              <a:t>understand that the pH scale is a logarithmic scale and the pH of a solution can be calculated from the concentration of hydrogen ions using the relationship  pH = –log</a:t>
            </a:r>
            <a:r>
              <a:rPr lang="en-AU" sz="1600" baseline="-25000" dirty="0">
                <a:solidFill>
                  <a:srgbClr val="00B0F0"/>
                </a:solidFill>
              </a:rPr>
              <a:t>10</a:t>
            </a:r>
            <a:r>
              <a:rPr lang="en-AU" sz="1600" dirty="0">
                <a:solidFill>
                  <a:srgbClr val="00B0F0"/>
                </a:solidFill>
              </a:rPr>
              <a:t>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] </a:t>
            </a:r>
            <a:endParaRPr lang="en-AU" alt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1545936" y="2122444"/>
            <a:ext cx="5844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 err="1"/>
              <a:t>HCl</a:t>
            </a:r>
            <a:r>
              <a:rPr lang="en-AU" sz="2800" dirty="0"/>
              <a:t> (</a:t>
            </a:r>
            <a:r>
              <a:rPr lang="en-AU" sz="2800" dirty="0" err="1"/>
              <a:t>aq</a:t>
            </a:r>
            <a:r>
              <a:rPr lang="en-AU" sz="2800" dirty="0"/>
              <a:t>)      </a:t>
            </a:r>
            <a:r>
              <a:rPr lang="en-AU" sz="2800" dirty="0">
                <a:sym typeface="Wingdings" panose="05000000000000000000" pitchFamily="2" charset="2"/>
              </a:rPr>
              <a:t>       H</a:t>
            </a:r>
            <a:r>
              <a:rPr lang="en-AU" sz="2800" baseline="30000" dirty="0">
                <a:sym typeface="Wingdings" panose="05000000000000000000" pitchFamily="2" charset="2"/>
              </a:rPr>
              <a:t>+</a:t>
            </a:r>
            <a:r>
              <a:rPr lang="en-AU" sz="2800" dirty="0">
                <a:sym typeface="Wingdings" panose="05000000000000000000" pitchFamily="2" charset="2"/>
              </a:rPr>
              <a:t> (</a:t>
            </a:r>
            <a:r>
              <a:rPr lang="en-AU" sz="2800" dirty="0" err="1">
                <a:sym typeface="Wingdings" panose="05000000000000000000" pitchFamily="2" charset="2"/>
              </a:rPr>
              <a:t>aq</a:t>
            </a:r>
            <a:r>
              <a:rPr lang="en-AU" sz="2800" dirty="0">
                <a:sym typeface="Wingdings" panose="05000000000000000000" pitchFamily="2" charset="2"/>
              </a:rPr>
              <a:t>)      +     Cl</a:t>
            </a:r>
            <a:r>
              <a:rPr lang="en-AU" sz="2800" baseline="30000" dirty="0">
                <a:sym typeface="Wingdings" panose="05000000000000000000" pitchFamily="2" charset="2"/>
              </a:rPr>
              <a:t>-</a:t>
            </a:r>
            <a:r>
              <a:rPr lang="en-AU" sz="2800" dirty="0">
                <a:sym typeface="Wingdings" panose="05000000000000000000" pitchFamily="2" charset="2"/>
              </a:rPr>
              <a:t> (</a:t>
            </a:r>
            <a:r>
              <a:rPr lang="en-AU" sz="2800" dirty="0" err="1">
                <a:sym typeface="Wingdings" panose="05000000000000000000" pitchFamily="2" charset="2"/>
              </a:rPr>
              <a:t>aq</a:t>
            </a:r>
            <a:r>
              <a:rPr lang="en-AU" sz="2800" dirty="0">
                <a:sym typeface="Wingdings" panose="05000000000000000000" pitchFamily="2" charset="2"/>
              </a:rPr>
              <a:t>)</a:t>
            </a:r>
            <a:endParaRPr lang="en-AU" sz="28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1288250" y="2800855"/>
            <a:ext cx="1891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0.01 </a:t>
            </a:r>
            <a:r>
              <a:rPr lang="en-AU" sz="2800" dirty="0" err="1">
                <a:sym typeface="Wingdings" panose="05000000000000000000" pitchFamily="2" charset="2"/>
              </a:rPr>
              <a:t>mol</a:t>
            </a:r>
            <a:r>
              <a:rPr lang="en-AU" sz="2800" dirty="0">
                <a:sym typeface="Wingdings" panose="05000000000000000000" pitchFamily="2" charset="2"/>
              </a:rPr>
              <a:t> L</a:t>
            </a:r>
            <a:r>
              <a:rPr lang="en-AU" sz="2800" baseline="30000" dirty="0">
                <a:sym typeface="Wingdings" panose="05000000000000000000" pitchFamily="2" charset="2"/>
              </a:rPr>
              <a:t>-1</a:t>
            </a:r>
            <a:endParaRPr lang="en-AU" sz="2800" baseline="30000" dirty="0"/>
          </a:p>
        </p:txBody>
      </p:sp>
      <p:sp>
        <p:nvSpPr>
          <p:cNvPr id="6" name="Rectangle 5"/>
          <p:cNvSpPr/>
          <p:nvPr/>
        </p:nvSpPr>
        <p:spPr>
          <a:xfrm>
            <a:off x="3872954" y="2800855"/>
            <a:ext cx="1891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>
                <a:solidFill>
                  <a:srgbClr val="00B050"/>
                </a:solidFill>
                <a:sym typeface="Wingdings" panose="05000000000000000000" pitchFamily="2" charset="2"/>
              </a:rPr>
              <a:t>0.01 </a:t>
            </a:r>
            <a:r>
              <a:rPr lang="en-AU" sz="2800" dirty="0" err="1">
                <a:solidFill>
                  <a:srgbClr val="00B050"/>
                </a:solidFill>
                <a:sym typeface="Wingdings" panose="05000000000000000000" pitchFamily="2" charset="2"/>
              </a:rPr>
              <a:t>mol</a:t>
            </a:r>
            <a:r>
              <a:rPr lang="en-AU" sz="2800" dirty="0">
                <a:solidFill>
                  <a:srgbClr val="00B050"/>
                </a:solidFill>
                <a:sym typeface="Wingdings" panose="05000000000000000000" pitchFamily="2" charset="2"/>
              </a:rPr>
              <a:t> L</a:t>
            </a:r>
            <a:r>
              <a:rPr lang="en-AU" sz="2800" baseline="30000" dirty="0">
                <a:solidFill>
                  <a:srgbClr val="00B050"/>
                </a:solidFill>
                <a:sym typeface="Wingdings" panose="05000000000000000000" pitchFamily="2" charset="2"/>
              </a:rPr>
              <a:t>-1</a:t>
            </a:r>
            <a:endParaRPr lang="en-AU" sz="2800" baseline="30000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0949" y="4207558"/>
            <a:ext cx="2997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600" dirty="0">
                <a:sym typeface="Wingdings" panose="05000000000000000000" pitchFamily="2" charset="2"/>
              </a:rPr>
              <a:t>pH = - log</a:t>
            </a:r>
            <a:r>
              <a:rPr lang="en-AU" sz="3600" baseline="-25000" dirty="0">
                <a:sym typeface="Wingdings" panose="05000000000000000000" pitchFamily="2" charset="2"/>
              </a:rPr>
              <a:t>10</a:t>
            </a:r>
            <a:r>
              <a:rPr lang="en-AU" sz="3600" dirty="0">
                <a:sym typeface="Wingdings" panose="05000000000000000000" pitchFamily="2" charset="2"/>
              </a:rPr>
              <a:t>[H</a:t>
            </a:r>
            <a:r>
              <a:rPr lang="en-AU" sz="3600" baseline="30000" dirty="0">
                <a:sym typeface="Wingdings" panose="05000000000000000000" pitchFamily="2" charset="2"/>
              </a:rPr>
              <a:t>+</a:t>
            </a:r>
            <a:r>
              <a:rPr lang="en-AU" sz="3600" dirty="0">
                <a:sym typeface="Wingdings" panose="05000000000000000000" pitchFamily="2" charset="2"/>
              </a:rPr>
              <a:t>]</a:t>
            </a:r>
            <a:endParaRPr lang="en-AU" sz="3600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1017044" y="4853889"/>
            <a:ext cx="6508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>
                <a:sym typeface="Wingdings" panose="05000000000000000000" pitchFamily="2" charset="2"/>
              </a:rPr>
              <a:t>pH = - log</a:t>
            </a:r>
            <a:r>
              <a:rPr lang="en-AU" sz="3600" baseline="-25000" dirty="0">
                <a:sym typeface="Wingdings" panose="05000000000000000000" pitchFamily="2" charset="2"/>
              </a:rPr>
              <a:t>10</a:t>
            </a:r>
            <a:r>
              <a:rPr lang="en-AU" sz="3600" dirty="0">
                <a:sym typeface="Wingdings" panose="05000000000000000000" pitchFamily="2" charset="2"/>
              </a:rPr>
              <a:t>[</a:t>
            </a:r>
            <a:r>
              <a:rPr lang="en-AU" sz="3600" dirty="0">
                <a:solidFill>
                  <a:srgbClr val="00B050"/>
                </a:solidFill>
                <a:sym typeface="Wingdings" panose="05000000000000000000" pitchFamily="2" charset="2"/>
              </a:rPr>
              <a:t>0.01 </a:t>
            </a:r>
            <a:r>
              <a:rPr lang="en-AU" sz="3600" dirty="0" err="1">
                <a:solidFill>
                  <a:srgbClr val="00B050"/>
                </a:solidFill>
                <a:sym typeface="Wingdings" panose="05000000000000000000" pitchFamily="2" charset="2"/>
              </a:rPr>
              <a:t>mol</a:t>
            </a:r>
            <a:r>
              <a:rPr lang="en-AU" sz="3600" dirty="0">
                <a:solidFill>
                  <a:srgbClr val="00B050"/>
                </a:solidFill>
                <a:sym typeface="Wingdings" panose="05000000000000000000" pitchFamily="2" charset="2"/>
              </a:rPr>
              <a:t> L</a:t>
            </a:r>
            <a:r>
              <a:rPr lang="en-AU" sz="3600" baseline="30000" dirty="0">
                <a:solidFill>
                  <a:srgbClr val="00B050"/>
                </a:solidFill>
                <a:sym typeface="Wingdings" panose="05000000000000000000" pitchFamily="2" charset="2"/>
              </a:rPr>
              <a:t>-1</a:t>
            </a:r>
            <a:r>
              <a:rPr lang="en-AU" sz="3600" dirty="0">
                <a:sym typeface="Wingdings" panose="05000000000000000000" pitchFamily="2" charset="2"/>
              </a:rPr>
              <a:t>]</a:t>
            </a:r>
            <a:endParaRPr lang="en-AU" sz="36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1017044" y="5577815"/>
            <a:ext cx="3052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>
                <a:sym typeface="Wingdings" panose="05000000000000000000" pitchFamily="2" charset="2"/>
              </a:rPr>
              <a:t>pH = 2</a:t>
            </a:r>
            <a:endParaRPr lang="en-AU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30618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822960" y="838200"/>
            <a:ext cx="10881360" cy="36149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altLang="en-US" dirty="0"/>
              <a:t>Calculate the pH of a solution of 0.01 </a:t>
            </a:r>
            <a:r>
              <a:rPr lang="en-AU" altLang="en-US" dirty="0" err="1"/>
              <a:t>mol</a:t>
            </a:r>
            <a:r>
              <a:rPr lang="en-AU" altLang="en-US" dirty="0"/>
              <a:t> L</a:t>
            </a:r>
            <a:r>
              <a:rPr lang="en-AU" altLang="en-US" baseline="30000" dirty="0"/>
              <a:t>-1 </a:t>
            </a:r>
            <a:r>
              <a:rPr lang="en-AU" altLang="en-US" dirty="0"/>
              <a:t>Sulphuric Acid.</a:t>
            </a:r>
          </a:p>
          <a:p>
            <a:pPr marL="0" indent="0">
              <a:buNone/>
            </a:pPr>
            <a:endParaRPr lang="en-AU" altLang="en-US" sz="2400" b="1" dirty="0"/>
          </a:p>
          <a:p>
            <a:pPr marL="0" indent="0">
              <a:buNone/>
            </a:pPr>
            <a:r>
              <a:rPr lang="en-AU" altLang="en-US" sz="2400" b="1" i="1" dirty="0">
                <a:solidFill>
                  <a:srgbClr val="FF0000"/>
                </a:solidFill>
              </a:rPr>
              <a:t>Write the dissociation equation for H</a:t>
            </a:r>
            <a:r>
              <a:rPr lang="en-AU" altLang="en-US" sz="2400" b="1" i="1" baseline="-25000" dirty="0">
                <a:solidFill>
                  <a:srgbClr val="FF0000"/>
                </a:solidFill>
              </a:rPr>
              <a:t>2</a:t>
            </a:r>
            <a:r>
              <a:rPr lang="en-AU" altLang="en-US" sz="2400" b="1" i="1" dirty="0">
                <a:solidFill>
                  <a:srgbClr val="FF0000"/>
                </a:solidFill>
              </a:rPr>
              <a:t>SO</a:t>
            </a:r>
            <a:r>
              <a:rPr lang="en-AU" altLang="en-US" sz="2400" b="1" i="1" baseline="-25000" dirty="0">
                <a:solidFill>
                  <a:srgbClr val="FF0000"/>
                </a:solidFill>
              </a:rPr>
              <a:t>4</a:t>
            </a:r>
            <a:r>
              <a:rPr lang="en-AU" altLang="en-US" sz="2400" b="1" i="1" dirty="0">
                <a:solidFill>
                  <a:srgbClr val="FF0000"/>
                </a:solidFill>
              </a:rPr>
              <a:t> to determine [H</a:t>
            </a:r>
            <a:r>
              <a:rPr lang="en-AU" altLang="en-US" sz="2400" b="1" i="1" baseline="30000" dirty="0">
                <a:solidFill>
                  <a:srgbClr val="FF0000"/>
                </a:solidFill>
              </a:rPr>
              <a:t>+</a:t>
            </a:r>
            <a:r>
              <a:rPr lang="en-AU" altLang="en-US" sz="2400" b="1" i="1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altLang="en-US" sz="2400" b="1" i="1" dirty="0">
                <a:solidFill>
                  <a:srgbClr val="FF0000"/>
                </a:solidFill>
                <a:sym typeface="Wingdings" panose="05000000000000000000" pitchFamily="2" charset="2"/>
              </a:rPr>
              <a:t>Use the pH equation to determine the </a:t>
            </a:r>
            <a:r>
              <a:rPr lang="en-AU" altLang="en-US" sz="2400" b="1" i="1" dirty="0" err="1">
                <a:solidFill>
                  <a:srgbClr val="FF0000"/>
                </a:solidFill>
                <a:sym typeface="Wingdings" panose="05000000000000000000" pitchFamily="2" charset="2"/>
              </a:rPr>
              <a:t>pH.</a:t>
            </a: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rgbClr val="00B0F0"/>
                </a:solidFill>
              </a:rPr>
              <a:t>3.1.5.b </a:t>
            </a:r>
            <a:r>
              <a:rPr lang="en-AU" sz="1600" dirty="0">
                <a:solidFill>
                  <a:srgbClr val="00B0F0"/>
                </a:solidFill>
              </a:rPr>
              <a:t>understand that the pH scale is a logarithmic scale and the pH of a solution can be calculated from the concentration of hydrogen ions using the relationship  pH = –log</a:t>
            </a:r>
            <a:r>
              <a:rPr lang="en-AU" sz="1600" baseline="-25000" dirty="0">
                <a:solidFill>
                  <a:srgbClr val="00B0F0"/>
                </a:solidFill>
              </a:rPr>
              <a:t>10</a:t>
            </a:r>
            <a:r>
              <a:rPr lang="en-AU" sz="1600" dirty="0">
                <a:solidFill>
                  <a:srgbClr val="00B0F0"/>
                </a:solidFill>
              </a:rPr>
              <a:t>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] </a:t>
            </a:r>
            <a:endParaRPr lang="en-AU" alt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1020152" y="2122444"/>
            <a:ext cx="6896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/>
              <a:t>H</a:t>
            </a:r>
            <a:r>
              <a:rPr lang="en-AU" sz="2800" baseline="-25000" dirty="0"/>
              <a:t>2</a:t>
            </a:r>
            <a:r>
              <a:rPr lang="en-AU" sz="2800" dirty="0"/>
              <a:t>SO</a:t>
            </a:r>
            <a:r>
              <a:rPr lang="en-AU" sz="2800" baseline="-25000" dirty="0"/>
              <a:t>4</a:t>
            </a:r>
            <a:r>
              <a:rPr lang="en-AU" sz="2800" dirty="0"/>
              <a:t> (</a:t>
            </a:r>
            <a:r>
              <a:rPr lang="en-AU" sz="2800" dirty="0" err="1"/>
              <a:t>aq</a:t>
            </a:r>
            <a:r>
              <a:rPr lang="en-AU" sz="2800" dirty="0"/>
              <a:t>)      </a:t>
            </a:r>
            <a:r>
              <a:rPr lang="en-AU" sz="2800" dirty="0">
                <a:sym typeface="Wingdings" panose="05000000000000000000" pitchFamily="2" charset="2"/>
              </a:rPr>
              <a:t>       2H</a:t>
            </a:r>
            <a:r>
              <a:rPr lang="en-AU" sz="2800" baseline="30000" dirty="0">
                <a:sym typeface="Wingdings" panose="05000000000000000000" pitchFamily="2" charset="2"/>
              </a:rPr>
              <a:t>+</a:t>
            </a:r>
            <a:r>
              <a:rPr lang="en-AU" sz="2800" dirty="0">
                <a:sym typeface="Wingdings" panose="05000000000000000000" pitchFamily="2" charset="2"/>
              </a:rPr>
              <a:t> (</a:t>
            </a:r>
            <a:r>
              <a:rPr lang="en-AU" sz="2800" dirty="0" err="1">
                <a:sym typeface="Wingdings" panose="05000000000000000000" pitchFamily="2" charset="2"/>
              </a:rPr>
              <a:t>aq</a:t>
            </a:r>
            <a:r>
              <a:rPr lang="en-AU" sz="2800" dirty="0">
                <a:sym typeface="Wingdings" panose="05000000000000000000" pitchFamily="2" charset="2"/>
              </a:rPr>
              <a:t>)      +     SO</a:t>
            </a:r>
            <a:r>
              <a:rPr lang="en-AU" sz="2800" baseline="-25000" dirty="0">
                <a:sym typeface="Wingdings" panose="05000000000000000000" pitchFamily="2" charset="2"/>
              </a:rPr>
              <a:t>4</a:t>
            </a:r>
            <a:r>
              <a:rPr lang="en-AU" sz="2800" baseline="30000" dirty="0">
                <a:sym typeface="Wingdings" panose="05000000000000000000" pitchFamily="2" charset="2"/>
              </a:rPr>
              <a:t>2-</a:t>
            </a:r>
            <a:r>
              <a:rPr lang="en-AU" sz="2800" dirty="0">
                <a:sym typeface="Wingdings" panose="05000000000000000000" pitchFamily="2" charset="2"/>
              </a:rPr>
              <a:t> (</a:t>
            </a:r>
            <a:r>
              <a:rPr lang="en-AU" sz="2800" dirty="0" err="1">
                <a:sym typeface="Wingdings" panose="05000000000000000000" pitchFamily="2" charset="2"/>
              </a:rPr>
              <a:t>aq</a:t>
            </a:r>
            <a:r>
              <a:rPr lang="en-AU" sz="2800" dirty="0">
                <a:sym typeface="Wingdings" panose="05000000000000000000" pitchFamily="2" charset="2"/>
              </a:rPr>
              <a:t>)</a:t>
            </a:r>
            <a:endParaRPr lang="en-AU" sz="28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1288250" y="2800855"/>
            <a:ext cx="1891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>
                <a:sym typeface="Wingdings" panose="05000000000000000000" pitchFamily="2" charset="2"/>
              </a:rPr>
              <a:t>0.01 </a:t>
            </a:r>
            <a:r>
              <a:rPr lang="en-AU" sz="2800" dirty="0" err="1">
                <a:sym typeface="Wingdings" panose="05000000000000000000" pitchFamily="2" charset="2"/>
              </a:rPr>
              <a:t>mol</a:t>
            </a:r>
            <a:r>
              <a:rPr lang="en-AU" sz="2800" dirty="0">
                <a:sym typeface="Wingdings" panose="05000000000000000000" pitchFamily="2" charset="2"/>
              </a:rPr>
              <a:t> L</a:t>
            </a:r>
            <a:r>
              <a:rPr lang="en-AU" sz="2800" baseline="30000" dirty="0">
                <a:sym typeface="Wingdings" panose="05000000000000000000" pitchFamily="2" charset="2"/>
              </a:rPr>
              <a:t>-1</a:t>
            </a:r>
            <a:endParaRPr lang="en-AU" sz="2800" baseline="30000" dirty="0"/>
          </a:p>
        </p:txBody>
      </p:sp>
      <p:sp>
        <p:nvSpPr>
          <p:cNvPr id="6" name="Rectangle 5"/>
          <p:cNvSpPr/>
          <p:nvPr/>
        </p:nvSpPr>
        <p:spPr>
          <a:xfrm>
            <a:off x="3872954" y="2800855"/>
            <a:ext cx="1891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>
                <a:solidFill>
                  <a:srgbClr val="00B050"/>
                </a:solidFill>
                <a:sym typeface="Wingdings" panose="05000000000000000000" pitchFamily="2" charset="2"/>
              </a:rPr>
              <a:t>0.02 </a:t>
            </a:r>
            <a:r>
              <a:rPr lang="en-AU" sz="2800" dirty="0" err="1">
                <a:solidFill>
                  <a:srgbClr val="00B050"/>
                </a:solidFill>
                <a:sym typeface="Wingdings" panose="05000000000000000000" pitchFamily="2" charset="2"/>
              </a:rPr>
              <a:t>mol</a:t>
            </a:r>
            <a:r>
              <a:rPr lang="en-AU" sz="2800" dirty="0">
                <a:solidFill>
                  <a:srgbClr val="00B050"/>
                </a:solidFill>
                <a:sym typeface="Wingdings" panose="05000000000000000000" pitchFamily="2" charset="2"/>
              </a:rPr>
              <a:t> L</a:t>
            </a:r>
            <a:r>
              <a:rPr lang="en-AU" sz="2800" baseline="30000" dirty="0">
                <a:solidFill>
                  <a:srgbClr val="00B050"/>
                </a:solidFill>
                <a:sym typeface="Wingdings" panose="05000000000000000000" pitchFamily="2" charset="2"/>
              </a:rPr>
              <a:t>-1</a:t>
            </a:r>
            <a:endParaRPr lang="en-AU" sz="2800" baseline="30000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0949" y="4207558"/>
            <a:ext cx="2997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600" dirty="0">
                <a:sym typeface="Wingdings" panose="05000000000000000000" pitchFamily="2" charset="2"/>
              </a:rPr>
              <a:t>pH = - log</a:t>
            </a:r>
            <a:r>
              <a:rPr lang="en-AU" sz="3600" baseline="-25000" dirty="0">
                <a:sym typeface="Wingdings" panose="05000000000000000000" pitchFamily="2" charset="2"/>
              </a:rPr>
              <a:t>10</a:t>
            </a:r>
            <a:r>
              <a:rPr lang="en-AU" sz="3600" dirty="0">
                <a:sym typeface="Wingdings" panose="05000000000000000000" pitchFamily="2" charset="2"/>
              </a:rPr>
              <a:t>[H</a:t>
            </a:r>
            <a:r>
              <a:rPr lang="en-AU" sz="3600" baseline="30000" dirty="0">
                <a:sym typeface="Wingdings" panose="05000000000000000000" pitchFamily="2" charset="2"/>
              </a:rPr>
              <a:t>+</a:t>
            </a:r>
            <a:r>
              <a:rPr lang="en-AU" sz="3600" dirty="0">
                <a:sym typeface="Wingdings" panose="05000000000000000000" pitchFamily="2" charset="2"/>
              </a:rPr>
              <a:t>]</a:t>
            </a:r>
            <a:endParaRPr lang="en-AU" sz="3600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1017044" y="4853889"/>
            <a:ext cx="6508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>
                <a:sym typeface="Wingdings" panose="05000000000000000000" pitchFamily="2" charset="2"/>
              </a:rPr>
              <a:t>pH = - log</a:t>
            </a:r>
            <a:r>
              <a:rPr lang="en-AU" sz="3600" baseline="-25000" dirty="0">
                <a:sym typeface="Wingdings" panose="05000000000000000000" pitchFamily="2" charset="2"/>
              </a:rPr>
              <a:t>10</a:t>
            </a:r>
            <a:r>
              <a:rPr lang="en-AU" sz="3600" dirty="0">
                <a:sym typeface="Wingdings" panose="05000000000000000000" pitchFamily="2" charset="2"/>
              </a:rPr>
              <a:t>[</a:t>
            </a:r>
            <a:r>
              <a:rPr lang="en-AU" sz="3600" dirty="0">
                <a:solidFill>
                  <a:srgbClr val="00B050"/>
                </a:solidFill>
                <a:sym typeface="Wingdings" panose="05000000000000000000" pitchFamily="2" charset="2"/>
              </a:rPr>
              <a:t>0.02 </a:t>
            </a:r>
            <a:r>
              <a:rPr lang="en-AU" sz="3600" dirty="0" err="1">
                <a:solidFill>
                  <a:srgbClr val="00B050"/>
                </a:solidFill>
                <a:sym typeface="Wingdings" panose="05000000000000000000" pitchFamily="2" charset="2"/>
              </a:rPr>
              <a:t>mol</a:t>
            </a:r>
            <a:r>
              <a:rPr lang="en-AU" sz="3600" dirty="0">
                <a:solidFill>
                  <a:srgbClr val="00B050"/>
                </a:solidFill>
                <a:sym typeface="Wingdings" panose="05000000000000000000" pitchFamily="2" charset="2"/>
              </a:rPr>
              <a:t> L</a:t>
            </a:r>
            <a:r>
              <a:rPr lang="en-AU" sz="3600" baseline="30000" dirty="0">
                <a:solidFill>
                  <a:srgbClr val="00B050"/>
                </a:solidFill>
                <a:sym typeface="Wingdings" panose="05000000000000000000" pitchFamily="2" charset="2"/>
              </a:rPr>
              <a:t>-1</a:t>
            </a:r>
            <a:r>
              <a:rPr lang="en-AU" sz="3600" dirty="0">
                <a:sym typeface="Wingdings" panose="05000000000000000000" pitchFamily="2" charset="2"/>
              </a:rPr>
              <a:t>]</a:t>
            </a:r>
            <a:endParaRPr lang="en-AU" sz="36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1219242" y="5577815"/>
            <a:ext cx="3052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>
                <a:sym typeface="Wingdings" panose="05000000000000000000" pitchFamily="2" charset="2"/>
              </a:rPr>
              <a:t>pH = 1.7</a:t>
            </a:r>
            <a:endParaRPr lang="en-AU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305981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822960" y="838200"/>
            <a:ext cx="10881360" cy="3614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altLang="en-US" dirty="0"/>
              <a:t>Calculate the pH of a solution of 0.01 </a:t>
            </a:r>
            <a:r>
              <a:rPr lang="en-AU" altLang="en-US" dirty="0" err="1"/>
              <a:t>mol</a:t>
            </a:r>
            <a:r>
              <a:rPr lang="en-AU" altLang="en-US" dirty="0"/>
              <a:t> L</a:t>
            </a:r>
            <a:r>
              <a:rPr lang="en-AU" altLang="en-US" baseline="30000" dirty="0"/>
              <a:t>-1  </a:t>
            </a:r>
            <a:r>
              <a:rPr lang="en-AU" altLang="en-US" dirty="0" err="1"/>
              <a:t>NaOH</a:t>
            </a:r>
            <a:endParaRPr lang="en-AU" altLang="en-US" dirty="0"/>
          </a:p>
          <a:p>
            <a:pPr marL="0" indent="0">
              <a:buNone/>
            </a:pPr>
            <a:endParaRPr lang="en-AU" altLang="en-US" sz="1600" b="1" dirty="0"/>
          </a:p>
          <a:p>
            <a:pPr marL="0" indent="0">
              <a:buNone/>
            </a:pPr>
            <a:r>
              <a:rPr lang="en-AU" altLang="en-US" sz="2400" b="1" i="1" dirty="0">
                <a:solidFill>
                  <a:srgbClr val="FF0000"/>
                </a:solidFill>
              </a:rPr>
              <a:t>1. Write the dissociation equation for </a:t>
            </a:r>
            <a:r>
              <a:rPr lang="en-AU" altLang="en-US" sz="2400" b="1" i="1" dirty="0" err="1">
                <a:solidFill>
                  <a:srgbClr val="FF0000"/>
                </a:solidFill>
              </a:rPr>
              <a:t>NaOH</a:t>
            </a:r>
            <a:r>
              <a:rPr lang="en-AU" altLang="en-US" sz="2400" b="1" i="1" dirty="0">
                <a:solidFill>
                  <a:srgbClr val="FF0000"/>
                </a:solidFill>
              </a:rPr>
              <a:t> to determine [</a:t>
            </a:r>
            <a:r>
              <a:rPr lang="en-AU" altLang="en-US" sz="2400" b="1" i="1" dirty="0">
                <a:solidFill>
                  <a:srgbClr val="00B0F0"/>
                </a:solidFill>
              </a:rPr>
              <a:t>OH</a:t>
            </a:r>
            <a:r>
              <a:rPr lang="en-AU" altLang="en-US" sz="2400" b="1" i="1" baseline="30000" dirty="0">
                <a:solidFill>
                  <a:srgbClr val="00B0F0"/>
                </a:solidFill>
              </a:rPr>
              <a:t>-</a:t>
            </a:r>
            <a:r>
              <a:rPr lang="en-AU" altLang="en-US" sz="2400" b="1" i="1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1200" b="1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altLang="en-US" sz="2400" b="1" i="1" dirty="0">
                <a:solidFill>
                  <a:srgbClr val="FF0000"/>
                </a:solidFill>
                <a:sym typeface="Wingdings" panose="05000000000000000000" pitchFamily="2" charset="2"/>
              </a:rPr>
              <a:t>2. Use the K</a:t>
            </a:r>
            <a:r>
              <a:rPr lang="en-AU" altLang="en-US" sz="2400" b="1" i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w</a:t>
            </a:r>
            <a:r>
              <a:rPr lang="en-AU" altLang="en-US" sz="2400" b="1" i="1" dirty="0">
                <a:solidFill>
                  <a:srgbClr val="FF0000"/>
                </a:solidFill>
                <a:sym typeface="Wingdings" panose="05000000000000000000" pitchFamily="2" charset="2"/>
              </a:rPr>
              <a:t>  to determine the [H</a:t>
            </a:r>
            <a:r>
              <a:rPr lang="en-AU" altLang="en-US" sz="2400" b="1" i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AU" altLang="en-US" sz="2400" b="1" i="1" dirty="0">
                <a:solidFill>
                  <a:srgbClr val="FF0000"/>
                </a:solidFill>
                <a:sym typeface="Wingdings" panose="05000000000000000000" pitchFamily="2" charset="2"/>
              </a:rPr>
              <a:t>]			3. Calculate the pH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understand that the pH scale is a logarithmic scale and the pH of a solution can be calculated from the concentration of hydrogen ions using the relationship  pH = –log</a:t>
            </a:r>
            <a:r>
              <a:rPr lang="en-AU" sz="1600" baseline="-25000" dirty="0">
                <a:solidFill>
                  <a:srgbClr val="00B0F0"/>
                </a:solidFill>
              </a:rPr>
              <a:t>10</a:t>
            </a:r>
            <a:r>
              <a:rPr lang="en-AU" sz="1600" dirty="0">
                <a:solidFill>
                  <a:srgbClr val="00B0F0"/>
                </a:solidFill>
              </a:rPr>
              <a:t>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] </a:t>
            </a:r>
            <a:endParaRPr lang="en-AU" alt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1650133" y="2122444"/>
            <a:ext cx="5636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 err="1"/>
              <a:t>NaOH</a:t>
            </a:r>
            <a:r>
              <a:rPr lang="en-AU" sz="2400" dirty="0"/>
              <a:t> (</a:t>
            </a:r>
            <a:r>
              <a:rPr lang="en-AU" sz="2400" dirty="0" err="1"/>
              <a:t>aq</a:t>
            </a:r>
            <a:r>
              <a:rPr lang="en-AU" sz="2400" dirty="0"/>
              <a:t>)      </a:t>
            </a:r>
            <a:r>
              <a:rPr lang="en-AU" sz="2400" dirty="0">
                <a:sym typeface="Wingdings" panose="05000000000000000000" pitchFamily="2" charset="2"/>
              </a:rPr>
              <a:t>       Na</a:t>
            </a:r>
            <a:r>
              <a:rPr lang="en-AU" sz="2400" baseline="30000" dirty="0">
                <a:sym typeface="Wingdings" panose="05000000000000000000" pitchFamily="2" charset="2"/>
              </a:rPr>
              <a:t>+</a:t>
            </a:r>
            <a:r>
              <a:rPr lang="en-AU" sz="2400" dirty="0">
                <a:sym typeface="Wingdings" panose="05000000000000000000" pitchFamily="2" charset="2"/>
              </a:rPr>
              <a:t> (</a:t>
            </a:r>
            <a:r>
              <a:rPr lang="en-AU" sz="2400" dirty="0" err="1">
                <a:sym typeface="Wingdings" panose="05000000000000000000" pitchFamily="2" charset="2"/>
              </a:rPr>
              <a:t>aq</a:t>
            </a:r>
            <a:r>
              <a:rPr lang="en-AU" sz="2400" dirty="0">
                <a:sym typeface="Wingdings" panose="05000000000000000000" pitchFamily="2" charset="2"/>
              </a:rPr>
              <a:t>)      +     OH</a:t>
            </a:r>
            <a:r>
              <a:rPr lang="en-AU" sz="2400" baseline="30000" dirty="0">
                <a:sym typeface="Wingdings" panose="05000000000000000000" pitchFamily="2" charset="2"/>
              </a:rPr>
              <a:t>-</a:t>
            </a:r>
            <a:r>
              <a:rPr lang="en-AU" sz="2400" dirty="0">
                <a:sym typeface="Wingdings" panose="05000000000000000000" pitchFamily="2" charset="2"/>
              </a:rPr>
              <a:t> (</a:t>
            </a:r>
            <a:r>
              <a:rPr lang="en-AU" sz="2400" dirty="0" err="1">
                <a:sym typeface="Wingdings" panose="05000000000000000000" pitchFamily="2" charset="2"/>
              </a:rPr>
              <a:t>aq</a:t>
            </a:r>
            <a:r>
              <a:rPr lang="en-AU" sz="2400" dirty="0">
                <a:sym typeface="Wingdings" panose="05000000000000000000" pitchFamily="2" charset="2"/>
              </a:rPr>
              <a:t>)</a:t>
            </a:r>
            <a:endParaRPr lang="en-AU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1650133" y="2575605"/>
            <a:ext cx="1640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ym typeface="Wingdings" panose="05000000000000000000" pitchFamily="2" charset="2"/>
              </a:rPr>
              <a:t>0.01 </a:t>
            </a:r>
            <a:r>
              <a:rPr lang="en-AU" sz="2400" dirty="0" err="1">
                <a:sym typeface="Wingdings" panose="05000000000000000000" pitchFamily="2" charset="2"/>
              </a:rPr>
              <a:t>mol</a:t>
            </a:r>
            <a:r>
              <a:rPr lang="en-AU" sz="2400" dirty="0">
                <a:sym typeface="Wingdings" panose="05000000000000000000" pitchFamily="2" charset="2"/>
              </a:rPr>
              <a:t> L</a:t>
            </a:r>
            <a:r>
              <a:rPr lang="en-AU" sz="2400" baseline="30000" dirty="0">
                <a:sym typeface="Wingdings" panose="05000000000000000000" pitchFamily="2" charset="2"/>
              </a:rPr>
              <a:t>-1</a:t>
            </a:r>
            <a:endParaRPr lang="en-AU" sz="2400" baseline="30000" dirty="0"/>
          </a:p>
        </p:txBody>
      </p:sp>
      <p:sp>
        <p:nvSpPr>
          <p:cNvPr id="6" name="Rectangle 5"/>
          <p:cNvSpPr/>
          <p:nvPr/>
        </p:nvSpPr>
        <p:spPr>
          <a:xfrm>
            <a:off x="5932708" y="2564511"/>
            <a:ext cx="1640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400" dirty="0">
                <a:solidFill>
                  <a:srgbClr val="00B050"/>
                </a:solidFill>
                <a:sym typeface="Wingdings" panose="05000000000000000000" pitchFamily="2" charset="2"/>
              </a:rPr>
              <a:t>0.01 </a:t>
            </a:r>
            <a:r>
              <a:rPr lang="en-AU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mol</a:t>
            </a:r>
            <a:r>
              <a:rPr lang="en-AU" sz="2400" dirty="0">
                <a:solidFill>
                  <a:srgbClr val="00B050"/>
                </a:solidFill>
                <a:sym typeface="Wingdings" panose="05000000000000000000" pitchFamily="2" charset="2"/>
              </a:rPr>
              <a:t> L</a:t>
            </a:r>
            <a:r>
              <a:rPr lang="en-AU" sz="2400" baseline="30000" dirty="0">
                <a:solidFill>
                  <a:srgbClr val="00B050"/>
                </a:solidFill>
                <a:sym typeface="Wingdings" panose="05000000000000000000" pitchFamily="2" charset="2"/>
              </a:rPr>
              <a:t>-1</a:t>
            </a:r>
            <a:endParaRPr lang="en-AU" sz="2400" baseline="30000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75272" y="3814160"/>
            <a:ext cx="2083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K</a:t>
            </a:r>
            <a:r>
              <a:rPr lang="en-AU" sz="2400" baseline="-25000" dirty="0"/>
              <a:t>W</a:t>
            </a:r>
            <a:r>
              <a:rPr lang="en-AU" sz="2400" dirty="0"/>
              <a:t> = [</a:t>
            </a:r>
            <a:r>
              <a:rPr lang="en-AU" altLang="en-US" sz="2400" dirty="0">
                <a:solidFill>
                  <a:srgbClr val="FF0000"/>
                </a:solidFill>
              </a:rPr>
              <a:t>H</a:t>
            </a:r>
            <a:r>
              <a:rPr lang="en-AU" altLang="en-US" sz="2400" baseline="30000" dirty="0">
                <a:solidFill>
                  <a:srgbClr val="FF0000"/>
                </a:solidFill>
              </a:rPr>
              <a:t>+</a:t>
            </a:r>
            <a:r>
              <a:rPr lang="en-AU" altLang="en-US" sz="2400" dirty="0"/>
              <a:t>] [</a:t>
            </a:r>
            <a:r>
              <a:rPr lang="en-AU" altLang="en-US" sz="2400" dirty="0">
                <a:solidFill>
                  <a:srgbClr val="00B0F0"/>
                </a:solidFill>
              </a:rPr>
              <a:t>OH</a:t>
            </a:r>
            <a:r>
              <a:rPr lang="en-AU" altLang="en-US" sz="2400" baseline="30000" dirty="0">
                <a:solidFill>
                  <a:srgbClr val="00B0F0"/>
                </a:solidFill>
              </a:rPr>
              <a:t>-</a:t>
            </a:r>
            <a:r>
              <a:rPr lang="en-AU" altLang="en-US" sz="2400" dirty="0"/>
              <a:t>]</a:t>
            </a:r>
            <a:r>
              <a:rPr lang="en-AU" sz="2400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03020" y="4309058"/>
            <a:ext cx="3071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1.0 x 10</a:t>
            </a:r>
            <a:r>
              <a:rPr lang="en-AU" sz="2400" baseline="30000" dirty="0"/>
              <a:t>-14</a:t>
            </a:r>
            <a:r>
              <a:rPr lang="en-AU" sz="2400" dirty="0"/>
              <a:t> = [</a:t>
            </a:r>
            <a:r>
              <a:rPr lang="en-AU" sz="2400" dirty="0">
                <a:solidFill>
                  <a:srgbClr val="FF0000"/>
                </a:solidFill>
              </a:rPr>
              <a:t>H</a:t>
            </a:r>
            <a:r>
              <a:rPr lang="en-AU" sz="2400" baseline="30000" dirty="0">
                <a:solidFill>
                  <a:srgbClr val="FF0000"/>
                </a:solidFill>
              </a:rPr>
              <a:t>+</a:t>
            </a:r>
            <a:r>
              <a:rPr lang="en-AU" altLang="en-US" sz="2400" dirty="0"/>
              <a:t>] [</a:t>
            </a:r>
            <a:r>
              <a:rPr lang="en-AU" altLang="en-US" sz="2400" dirty="0">
                <a:solidFill>
                  <a:srgbClr val="00B0F0"/>
                </a:solidFill>
              </a:rPr>
              <a:t>0.01</a:t>
            </a:r>
            <a:r>
              <a:rPr lang="en-AU" altLang="en-US" sz="2400" dirty="0"/>
              <a:t>]</a:t>
            </a:r>
            <a:r>
              <a:rPr lang="en-AU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74004" y="4906289"/>
                <a:ext cx="2531462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AU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AU" sz="2400" dirty="0"/>
                          <m:t>1.0 </m:t>
                        </m:r>
                        <m:r>
                          <m:rPr>
                            <m:nor/>
                          </m:rPr>
                          <a:rPr lang="en-AU" sz="2400" dirty="0"/>
                          <m:t>x</m:t>
                        </m:r>
                        <m:r>
                          <m:rPr>
                            <m:nor/>
                          </m:rPr>
                          <a:rPr lang="en-AU" sz="2400" dirty="0"/>
                          <m:t> 10−14)</m:t>
                        </m:r>
                      </m:num>
                      <m:den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den>
                    </m:f>
                  </m:oMath>
                </a14:m>
                <a:r>
                  <a:rPr lang="en-AU" sz="2400" dirty="0"/>
                  <a:t> = [</a:t>
                </a:r>
                <a:r>
                  <a:rPr lang="en-AU" sz="2400" dirty="0">
                    <a:solidFill>
                      <a:srgbClr val="FF0000"/>
                    </a:solidFill>
                  </a:rPr>
                  <a:t>H</a:t>
                </a:r>
                <a:r>
                  <a:rPr lang="en-AU" sz="2400" baseline="30000" dirty="0">
                    <a:solidFill>
                      <a:srgbClr val="FF0000"/>
                    </a:solidFill>
                  </a:rPr>
                  <a:t>+</a:t>
                </a:r>
                <a:r>
                  <a:rPr lang="en-AU" sz="2400" dirty="0"/>
                  <a:t>]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004" y="4906289"/>
                <a:ext cx="2531462" cy="697499"/>
              </a:xfrm>
              <a:prstGeom prst="rect">
                <a:avLst/>
              </a:prstGeom>
              <a:blipFill>
                <a:blip r:embed="rId3"/>
                <a:stretch>
                  <a:fillRect r="-2651" b="-87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1274003" y="5824134"/>
            <a:ext cx="2270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1.0 x 10</a:t>
            </a:r>
            <a:r>
              <a:rPr lang="en-AU" sz="2400" baseline="30000" dirty="0"/>
              <a:t>-12</a:t>
            </a:r>
            <a:r>
              <a:rPr lang="en-AU" sz="2400" dirty="0"/>
              <a:t> = [</a:t>
            </a:r>
            <a:r>
              <a:rPr lang="en-AU" sz="2400" dirty="0">
                <a:solidFill>
                  <a:srgbClr val="FF0000"/>
                </a:solidFill>
              </a:rPr>
              <a:t>H</a:t>
            </a:r>
            <a:r>
              <a:rPr lang="en-AU" sz="2400" baseline="30000" dirty="0">
                <a:solidFill>
                  <a:srgbClr val="FF0000"/>
                </a:solidFill>
              </a:rPr>
              <a:t>+</a:t>
            </a:r>
            <a:r>
              <a:rPr lang="en-AU" sz="2400" dirty="0"/>
              <a:t>]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68437" y="3952659"/>
            <a:ext cx="2997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600" dirty="0">
                <a:sym typeface="Wingdings" panose="05000000000000000000" pitchFamily="2" charset="2"/>
              </a:rPr>
              <a:t>pH = - log</a:t>
            </a:r>
            <a:r>
              <a:rPr lang="en-AU" sz="3600" baseline="-25000" dirty="0">
                <a:sym typeface="Wingdings" panose="05000000000000000000" pitchFamily="2" charset="2"/>
              </a:rPr>
              <a:t>10</a:t>
            </a:r>
            <a:r>
              <a:rPr lang="en-AU" sz="3600" dirty="0">
                <a:sym typeface="Wingdings" panose="05000000000000000000" pitchFamily="2" charset="2"/>
              </a:rPr>
              <a:t>[H</a:t>
            </a:r>
            <a:r>
              <a:rPr lang="en-AU" sz="3600" baseline="30000" dirty="0">
                <a:sym typeface="Wingdings" panose="05000000000000000000" pitchFamily="2" charset="2"/>
              </a:rPr>
              <a:t>+</a:t>
            </a:r>
            <a:r>
              <a:rPr lang="en-AU" sz="3600" dirty="0">
                <a:sym typeface="Wingdings" panose="05000000000000000000" pitchFamily="2" charset="2"/>
              </a:rPr>
              <a:t>]</a:t>
            </a:r>
            <a:endParaRPr lang="en-AU" sz="3600" baseline="30000" dirty="0"/>
          </a:p>
        </p:txBody>
      </p:sp>
      <p:sp>
        <p:nvSpPr>
          <p:cNvPr id="16" name="Rectangle 15"/>
          <p:cNvSpPr/>
          <p:nvPr/>
        </p:nvSpPr>
        <p:spPr>
          <a:xfrm>
            <a:off x="5817644" y="4608319"/>
            <a:ext cx="6508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>
                <a:sym typeface="Wingdings" panose="05000000000000000000" pitchFamily="2" charset="2"/>
              </a:rPr>
              <a:t>pH = - log</a:t>
            </a:r>
            <a:r>
              <a:rPr lang="en-AU" sz="3600" baseline="-25000" dirty="0">
                <a:sym typeface="Wingdings" panose="05000000000000000000" pitchFamily="2" charset="2"/>
              </a:rPr>
              <a:t>10</a:t>
            </a:r>
            <a:r>
              <a:rPr lang="en-AU" sz="3600" dirty="0">
                <a:sym typeface="Wingdings" panose="05000000000000000000" pitchFamily="2" charset="2"/>
              </a:rPr>
              <a:t>[</a:t>
            </a:r>
            <a:r>
              <a:rPr lang="en-AU" sz="3600" dirty="0">
                <a:solidFill>
                  <a:srgbClr val="00B050"/>
                </a:solidFill>
                <a:sym typeface="Wingdings" panose="05000000000000000000" pitchFamily="2" charset="2"/>
              </a:rPr>
              <a:t>1.0 x10</a:t>
            </a:r>
            <a:r>
              <a:rPr lang="en-AU" sz="3600" baseline="30000" dirty="0">
                <a:solidFill>
                  <a:srgbClr val="00B050"/>
                </a:solidFill>
                <a:sym typeface="Wingdings" panose="05000000000000000000" pitchFamily="2" charset="2"/>
              </a:rPr>
              <a:t>-12</a:t>
            </a:r>
            <a:r>
              <a:rPr lang="en-AU" sz="3600" dirty="0">
                <a:sym typeface="Wingdings" panose="05000000000000000000" pitchFamily="2" charset="2"/>
              </a:rPr>
              <a:t>]</a:t>
            </a:r>
            <a:endParaRPr lang="en-AU" sz="3600" baseline="30000" dirty="0"/>
          </a:p>
        </p:txBody>
      </p:sp>
      <p:sp>
        <p:nvSpPr>
          <p:cNvPr id="17" name="Rectangle 16"/>
          <p:cNvSpPr/>
          <p:nvPr/>
        </p:nvSpPr>
        <p:spPr>
          <a:xfrm>
            <a:off x="6266730" y="5322916"/>
            <a:ext cx="3052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>
                <a:sym typeface="Wingdings" panose="05000000000000000000" pitchFamily="2" charset="2"/>
              </a:rPr>
              <a:t>pH = 12</a:t>
            </a:r>
            <a:endParaRPr lang="en-AU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7724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1258824" y="1642872"/>
            <a:ext cx="8153400" cy="2971800"/>
          </a:xfrm>
        </p:spPr>
        <p:txBody>
          <a:bodyPr/>
          <a:lstStyle/>
          <a:p>
            <a:pPr marL="0" indent="0">
              <a:buNone/>
            </a:pPr>
            <a:r>
              <a:rPr lang="en-AU" altLang="en-US" b="1" dirty="0"/>
              <a:t>Calculating [H</a:t>
            </a:r>
            <a:r>
              <a:rPr lang="en-AU" altLang="en-US" b="1" baseline="30000" dirty="0"/>
              <a:t>+</a:t>
            </a:r>
            <a:r>
              <a:rPr lang="en-AU" altLang="en-US" b="1" dirty="0"/>
              <a:t>] from pH</a:t>
            </a:r>
          </a:p>
          <a:p>
            <a:pPr marL="0" indent="0">
              <a:buNone/>
            </a:pPr>
            <a:endParaRPr lang="en-AU" altLang="en-US" sz="24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AU" altLang="en-US" sz="8000" dirty="0">
                <a:solidFill>
                  <a:srgbClr val="FF0000"/>
                </a:solidFill>
                <a:sym typeface="Wingdings" panose="05000000000000000000" pitchFamily="2" charset="2"/>
              </a:rPr>
              <a:t>[H</a:t>
            </a:r>
            <a:r>
              <a:rPr lang="en-AU" altLang="en-US" sz="8000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AU" altLang="en-US" sz="8000" dirty="0">
                <a:solidFill>
                  <a:srgbClr val="FF0000"/>
                </a:solidFill>
                <a:sym typeface="Wingdings" panose="05000000000000000000" pitchFamily="2" charset="2"/>
              </a:rPr>
              <a:t>] = 10</a:t>
            </a:r>
            <a:r>
              <a:rPr lang="en-AU" altLang="en-US" sz="8000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-pH</a:t>
            </a:r>
            <a:endParaRPr lang="en-AU" altLang="en-US" sz="11500" baseline="-250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AU" altLang="en-US" sz="3600" dirty="0">
              <a:sym typeface="Wingdings" panose="05000000000000000000" pitchFamily="2" charset="2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understand that the pH scale is a logarithmic scale and the pH of a solution can be calculated from the concentration of hydrogen ions using the relationship  pH = –log</a:t>
            </a:r>
            <a:r>
              <a:rPr lang="en-AU" sz="1600" baseline="-25000" dirty="0">
                <a:solidFill>
                  <a:srgbClr val="00B0F0"/>
                </a:solidFill>
              </a:rPr>
              <a:t>10</a:t>
            </a:r>
            <a:r>
              <a:rPr lang="en-AU" sz="1600" dirty="0">
                <a:solidFill>
                  <a:srgbClr val="00B0F0"/>
                </a:solidFill>
              </a:rPr>
              <a:t>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] </a:t>
            </a:r>
            <a:endParaRPr lang="en-A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5917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758952" y="1271015"/>
            <a:ext cx="10215372" cy="4997705"/>
          </a:xfrm>
        </p:spPr>
        <p:txBody>
          <a:bodyPr/>
          <a:lstStyle/>
          <a:p>
            <a:pPr marL="0" indent="0">
              <a:buNone/>
            </a:pPr>
            <a:r>
              <a:rPr lang="en-AU" altLang="en-US" sz="2400" dirty="0">
                <a:sym typeface="Wingdings" panose="05000000000000000000" pitchFamily="2" charset="2"/>
              </a:rPr>
              <a:t>What is the concentration of Sulphuric Acid solution when the pH is 5.4?</a:t>
            </a:r>
          </a:p>
          <a:p>
            <a:pPr marL="0" indent="0">
              <a:buNone/>
            </a:pPr>
            <a:endParaRPr lang="en-AU" alt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altLang="en-US" sz="2400" i="1" u="sng" dirty="0">
                <a:solidFill>
                  <a:srgbClr val="FF0000"/>
                </a:solidFill>
                <a:sym typeface="Wingdings" panose="05000000000000000000" pitchFamily="2" charset="2"/>
              </a:rPr>
              <a:t>Determine the [H+] concentration</a:t>
            </a:r>
          </a:p>
          <a:p>
            <a:pPr marL="0" indent="0">
              <a:buNone/>
            </a:pPr>
            <a:endParaRPr lang="en-AU" altLang="en-US" sz="2400" i="1" u="sng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i="1" u="sng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i="1" u="sng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altLang="en-US" sz="2400" i="1" u="sng" dirty="0">
                <a:solidFill>
                  <a:srgbClr val="FF0000"/>
                </a:solidFill>
                <a:sym typeface="Wingdings" panose="05000000000000000000" pitchFamily="2" charset="2"/>
              </a:rPr>
              <a:t>Use the dissociation equation to determine concentration of H</a:t>
            </a:r>
            <a:r>
              <a:rPr lang="en-AU" altLang="en-US" sz="2400" i="1" u="sng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AU" altLang="en-US" sz="2400" i="1" u="sng" dirty="0">
                <a:solidFill>
                  <a:srgbClr val="FF0000"/>
                </a:solidFill>
                <a:sym typeface="Wingdings" panose="05000000000000000000" pitchFamily="2" charset="2"/>
              </a:rPr>
              <a:t>SO</a:t>
            </a:r>
            <a:r>
              <a:rPr lang="en-AU" altLang="en-US" sz="2400" i="1" u="sng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4</a:t>
            </a:r>
            <a:endParaRPr lang="en-AU" altLang="en-US" sz="2400" i="1" u="sng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AU" altLang="en-US" sz="2400" dirty="0"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85088" y="2636712"/>
            <a:ext cx="356920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solidFill>
                  <a:srgbClr val="00B0F0"/>
                </a:solidFill>
              </a:rPr>
              <a:t>[H+] = 10</a:t>
            </a:r>
            <a:r>
              <a:rPr lang="en-AU" altLang="en-US" sz="2400" baseline="30000" dirty="0">
                <a:solidFill>
                  <a:srgbClr val="00B0F0"/>
                </a:solidFill>
              </a:rPr>
              <a:t>-pH</a:t>
            </a:r>
            <a:endParaRPr lang="en-AU" altLang="en-US" sz="2400" dirty="0">
              <a:solidFill>
                <a:srgbClr val="00B0F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         = 10</a:t>
            </a:r>
            <a:r>
              <a:rPr lang="en-AU" altLang="en-US" sz="2400" baseline="30000" dirty="0">
                <a:solidFill>
                  <a:srgbClr val="00B0F0"/>
                </a:solidFill>
                <a:sym typeface="Wingdings" panose="05000000000000000000" pitchFamily="2" charset="2"/>
              </a:rPr>
              <a:t>-5.4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baseline="30000" dirty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AU" alt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        = 0.000003981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         = 3.98 x 10</a:t>
            </a:r>
            <a:r>
              <a:rPr lang="en-AU" altLang="en-US" sz="2400" baseline="30000" dirty="0">
                <a:solidFill>
                  <a:srgbClr val="00B0F0"/>
                </a:solidFill>
                <a:sym typeface="Wingdings" panose="05000000000000000000" pitchFamily="2" charset="2"/>
              </a:rPr>
              <a:t>-6</a:t>
            </a:r>
            <a:r>
              <a:rPr lang="en-AU" altLang="en-US" sz="2400" baseline="-25000" dirty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AU" altLang="en-US" sz="2400" dirty="0" err="1">
                <a:solidFill>
                  <a:srgbClr val="00B0F0"/>
                </a:solidFill>
                <a:sym typeface="Wingdings" panose="05000000000000000000" pitchFamily="2" charset="2"/>
              </a:rPr>
              <a:t>mol</a:t>
            </a:r>
            <a:r>
              <a:rPr lang="en-AU" alt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 L</a:t>
            </a:r>
            <a:r>
              <a:rPr lang="en-AU" altLang="en-US" sz="2400" baseline="30000" dirty="0">
                <a:solidFill>
                  <a:srgbClr val="00B0F0"/>
                </a:solidFill>
                <a:sym typeface="Wingdings" panose="05000000000000000000" pitchFamily="2" charset="2"/>
              </a:rPr>
              <a:t>-1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217676" y="4922722"/>
            <a:ext cx="47259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solidFill>
                  <a:srgbClr val="00B0F0"/>
                </a:solidFill>
              </a:rPr>
              <a:t>H</a:t>
            </a:r>
            <a:r>
              <a:rPr lang="en-AU" altLang="en-US" sz="2400" baseline="-25000" dirty="0">
                <a:solidFill>
                  <a:srgbClr val="00B0F0"/>
                </a:solidFill>
              </a:rPr>
              <a:t>2</a:t>
            </a:r>
            <a:r>
              <a:rPr lang="en-AU" altLang="en-US" sz="2400" dirty="0">
                <a:solidFill>
                  <a:srgbClr val="00B0F0"/>
                </a:solidFill>
              </a:rPr>
              <a:t>SO</a:t>
            </a:r>
            <a:r>
              <a:rPr lang="en-AU" altLang="en-US" sz="2400" baseline="-25000" dirty="0">
                <a:solidFill>
                  <a:srgbClr val="00B0F0"/>
                </a:solidFill>
              </a:rPr>
              <a:t>4</a:t>
            </a:r>
            <a:r>
              <a:rPr lang="en-AU" altLang="en-US" sz="2400" dirty="0">
                <a:solidFill>
                  <a:srgbClr val="00B0F0"/>
                </a:solidFill>
              </a:rPr>
              <a:t>  </a:t>
            </a:r>
            <a:r>
              <a:rPr lang="en-AU" alt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  2 H</a:t>
            </a:r>
            <a:r>
              <a:rPr lang="en-AU" altLang="en-US" sz="2400" baseline="30000" dirty="0">
                <a:solidFill>
                  <a:srgbClr val="00B0F0"/>
                </a:solidFill>
                <a:sym typeface="Wingdings" panose="05000000000000000000" pitchFamily="2" charset="2"/>
              </a:rPr>
              <a:t>+</a:t>
            </a:r>
            <a:r>
              <a:rPr lang="en-AU" alt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   + SO</a:t>
            </a:r>
            <a:r>
              <a:rPr lang="en-AU" altLang="en-US" sz="2400" baseline="-25000" dirty="0">
                <a:solidFill>
                  <a:srgbClr val="00B0F0"/>
                </a:solidFill>
                <a:sym typeface="Wingdings" panose="05000000000000000000" pitchFamily="2" charset="2"/>
              </a:rPr>
              <a:t>4</a:t>
            </a:r>
            <a:r>
              <a:rPr lang="en-AU" altLang="en-US" sz="2400" baseline="30000" dirty="0">
                <a:solidFill>
                  <a:srgbClr val="00B0F0"/>
                </a:solidFill>
                <a:sym typeface="Wingdings" panose="05000000000000000000" pitchFamily="2" charset="2"/>
              </a:rPr>
              <a:t>2-</a:t>
            </a:r>
            <a:endParaRPr lang="en-AU" altLang="en-US" sz="2400" dirty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    1        :    2  concentration ratio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understand that the pH scale is a logarithmic scale and the pH of a solution can be calculated from the concentration of hydrogen ions using the relationship  pH = –log</a:t>
            </a:r>
            <a:r>
              <a:rPr lang="en-AU" sz="1600" baseline="-25000" dirty="0">
                <a:solidFill>
                  <a:srgbClr val="00B0F0"/>
                </a:solidFill>
              </a:rPr>
              <a:t>10</a:t>
            </a:r>
            <a:r>
              <a:rPr lang="en-AU" sz="1600" dirty="0">
                <a:solidFill>
                  <a:srgbClr val="00B0F0"/>
                </a:solidFill>
              </a:rPr>
              <a:t>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] </a:t>
            </a:r>
            <a:endParaRPr lang="en-AU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6676644" y="4846611"/>
                <a:ext cx="3619500" cy="983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AU" altLang="en-US" sz="24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[H</a:t>
                </a:r>
                <a:r>
                  <a:rPr lang="en-AU" altLang="en-US" sz="2400" baseline="-250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AU" altLang="en-US" sz="24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SO</a:t>
                </a:r>
                <a:r>
                  <a:rPr lang="en-AU" altLang="en-US" sz="2400" baseline="-250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4</a:t>
                </a:r>
                <a:r>
                  <a:rPr lang="en-AU" altLang="en-US" sz="24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alt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AU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AU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AU" altLang="en-US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AU" altLang="en-US" sz="24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0.000003981 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AU" altLang="en-US" sz="24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             = 2.0 x 10</a:t>
                </a:r>
                <a:r>
                  <a:rPr lang="en-AU" altLang="en-US" sz="2400" baseline="300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-6 </a:t>
                </a:r>
                <a:r>
                  <a:rPr lang="en-AU" altLang="en-US" sz="2400" dirty="0" err="1">
                    <a:solidFill>
                      <a:srgbClr val="7030A0"/>
                    </a:solidFill>
                    <a:sym typeface="Wingdings" panose="05000000000000000000" pitchFamily="2" charset="2"/>
                  </a:rPr>
                  <a:t>mol</a:t>
                </a:r>
                <a:r>
                  <a:rPr lang="en-AU" altLang="en-US" sz="24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 L</a:t>
                </a:r>
                <a:r>
                  <a:rPr lang="en-AU" altLang="en-US" sz="2400" baseline="30000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-1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76644" y="4846611"/>
                <a:ext cx="3619500" cy="983218"/>
              </a:xfrm>
              <a:prstGeom prst="rect">
                <a:avLst/>
              </a:prstGeom>
              <a:blipFill>
                <a:blip r:embed="rId3"/>
                <a:stretch>
                  <a:fillRect l="-2525" r="-505" b="-136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39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H sca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4238" y="298450"/>
            <a:ext cx="7905750" cy="5929313"/>
          </a:xfrm>
        </p:spPr>
      </p:pic>
    </p:spTree>
    <p:extLst>
      <p:ext uri="{BB962C8B-B14F-4D97-AF65-F5344CB8AC3E}">
        <p14:creationId xmlns:p14="http://schemas.microsoft.com/office/powerpoint/2010/main" val="29820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9264" y="1066800"/>
            <a:ext cx="9637776" cy="57912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en-US" sz="2600" dirty="0"/>
              <a:t>Calculate the pH of a solution when [H</a:t>
            </a:r>
            <a:r>
              <a:rPr lang="en-US" altLang="en-US" sz="2600" baseline="30000" dirty="0"/>
              <a:t>+</a:t>
            </a:r>
            <a:r>
              <a:rPr lang="en-US" altLang="en-US" sz="2600" dirty="0"/>
              <a:t>] = 1 X 10</a:t>
            </a:r>
            <a:r>
              <a:rPr lang="en-US" altLang="en-US" sz="2600" baseline="30000" dirty="0"/>
              <a:t>-10</a:t>
            </a:r>
            <a:r>
              <a:rPr lang="en-US" altLang="en-US" sz="2600" dirty="0"/>
              <a:t>mol L</a:t>
            </a:r>
            <a:r>
              <a:rPr lang="en-US" altLang="en-US" sz="2600" baseline="30000" dirty="0"/>
              <a:t>-1</a:t>
            </a:r>
          </a:p>
          <a:p>
            <a:pPr eaLnBrk="1" hangingPunct="1"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</a:rPr>
              <a:t>pH = - log </a:t>
            </a:r>
            <a:r>
              <a:rPr lang="en-US" altLang="en-US" sz="4000" baseline="-25000" dirty="0">
                <a:solidFill>
                  <a:srgbClr val="FF0000"/>
                </a:solidFill>
              </a:rPr>
              <a:t>10</a:t>
            </a:r>
            <a:r>
              <a:rPr lang="en-US" altLang="en-US" sz="4000" dirty="0">
                <a:solidFill>
                  <a:srgbClr val="FF0000"/>
                </a:solidFill>
              </a:rPr>
              <a:t>(1 X 10</a:t>
            </a:r>
            <a:r>
              <a:rPr lang="en-US" altLang="en-US" sz="4000" baseline="30000" dirty="0">
                <a:solidFill>
                  <a:srgbClr val="FF0000"/>
                </a:solidFill>
              </a:rPr>
              <a:t>-10</a:t>
            </a:r>
            <a:r>
              <a:rPr lang="en-US" altLang="en-US" sz="4000" dirty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</a:rPr>
              <a:t>pH = - (- 10)	</a:t>
            </a:r>
          </a:p>
          <a:p>
            <a:pPr eaLnBrk="1" hangingPunct="1"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</a:rPr>
              <a:t>pH = 10</a:t>
            </a:r>
          </a:p>
          <a:p>
            <a:pPr eaLnBrk="1" hangingPunct="1">
              <a:buFontTx/>
              <a:buNone/>
            </a:pPr>
            <a:endParaRPr lang="en-US" altLang="en-US" sz="2600" dirty="0"/>
          </a:p>
          <a:p>
            <a:pPr eaLnBrk="1" hangingPunct="1">
              <a:buFontTx/>
              <a:buNone/>
            </a:pPr>
            <a:r>
              <a:rPr lang="en-US" altLang="en-US" sz="2600" dirty="0"/>
              <a:t>Calculate the pH of a solution when [H</a:t>
            </a:r>
            <a:r>
              <a:rPr lang="en-US" altLang="en-US" sz="2600" baseline="30000" dirty="0"/>
              <a:t>+</a:t>
            </a:r>
            <a:r>
              <a:rPr lang="en-US" altLang="en-US" sz="2600" dirty="0"/>
              <a:t>] = 1.8 X 10</a:t>
            </a:r>
            <a:r>
              <a:rPr lang="en-US" altLang="en-US" sz="2600" baseline="30000" dirty="0"/>
              <a:t>-5 </a:t>
            </a:r>
            <a:r>
              <a:rPr lang="en-US" altLang="en-US" sz="2600" dirty="0" err="1"/>
              <a:t>mol</a:t>
            </a:r>
            <a:r>
              <a:rPr lang="en-US" altLang="en-US" sz="2600" dirty="0"/>
              <a:t> L</a:t>
            </a:r>
            <a:r>
              <a:rPr lang="en-US" altLang="en-US" sz="2600" baseline="30000" dirty="0"/>
              <a:t>-1</a:t>
            </a:r>
            <a:endParaRPr lang="en-US" altLang="en-US" sz="2600" dirty="0"/>
          </a:p>
          <a:p>
            <a:pPr eaLnBrk="1" hangingPunct="1"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</a:rPr>
              <a:t>pH = - log</a:t>
            </a:r>
            <a:r>
              <a:rPr lang="en-US" altLang="en-US" sz="4000" baseline="-25000" dirty="0">
                <a:solidFill>
                  <a:srgbClr val="FF0000"/>
                </a:solidFill>
              </a:rPr>
              <a:t>10</a:t>
            </a:r>
            <a:r>
              <a:rPr lang="en-US" altLang="en-US" sz="4000" dirty="0">
                <a:solidFill>
                  <a:srgbClr val="FF0000"/>
                </a:solidFill>
              </a:rPr>
              <a:t> (1.8 X 10</a:t>
            </a:r>
            <a:r>
              <a:rPr lang="en-US" altLang="en-US" sz="4000" baseline="30000" dirty="0">
                <a:solidFill>
                  <a:srgbClr val="FF0000"/>
                </a:solidFill>
              </a:rPr>
              <a:t>-5</a:t>
            </a:r>
            <a:r>
              <a:rPr lang="en-US" altLang="en-US" sz="4000" dirty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</a:rPr>
              <a:t>pH = - (- 4.74)</a:t>
            </a:r>
          </a:p>
          <a:p>
            <a:pPr eaLnBrk="1" hangingPunct="1"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</a:rPr>
              <a:t>pH = 4.74</a:t>
            </a:r>
          </a:p>
          <a:p>
            <a:pPr eaLnBrk="1" hangingPunct="1">
              <a:buFontTx/>
              <a:buNone/>
            </a:pPr>
            <a:endParaRPr lang="en-US" altLang="en-US" sz="2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 rot="5400000">
            <a:off x="8402348" y="3080540"/>
            <a:ext cx="57718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0B050"/>
                </a:solidFill>
              </a:rPr>
              <a:t>EASY (C standard)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use appropriate mathematical representation to solve problems for hydrogen ion concentration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(</a:t>
            </a:r>
            <a:r>
              <a:rPr lang="en-AU" sz="1600" dirty="0" err="1">
                <a:solidFill>
                  <a:srgbClr val="00B0F0"/>
                </a:solidFill>
              </a:rPr>
              <a:t>aq</a:t>
            </a:r>
            <a:r>
              <a:rPr lang="en-AU" sz="1600" dirty="0">
                <a:solidFill>
                  <a:srgbClr val="00B0F0"/>
                </a:solidFill>
              </a:rPr>
              <a:t>)], pH, hydroxide ion concentrations [OH</a:t>
            </a:r>
            <a:r>
              <a:rPr lang="en-AU" sz="1600" baseline="30000" dirty="0">
                <a:solidFill>
                  <a:srgbClr val="00B0F0"/>
                </a:solidFill>
              </a:rPr>
              <a:t>–</a:t>
            </a:r>
            <a:r>
              <a:rPr lang="en-AU" sz="1600" dirty="0">
                <a:solidFill>
                  <a:srgbClr val="00B0F0"/>
                </a:solidFill>
              </a:rPr>
              <a:t>(</a:t>
            </a:r>
            <a:r>
              <a:rPr lang="en-AU" sz="1600" dirty="0" err="1">
                <a:solidFill>
                  <a:srgbClr val="00B0F0"/>
                </a:solidFill>
              </a:rPr>
              <a:t>aq</a:t>
            </a:r>
            <a:r>
              <a:rPr lang="en-AU" sz="1600" dirty="0">
                <a:solidFill>
                  <a:srgbClr val="00B0F0"/>
                </a:solidFill>
              </a:rPr>
              <a:t>)] and pOH. </a:t>
            </a:r>
            <a:endParaRPr lang="en-A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6073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 rot="5400000">
            <a:off x="7210580" y="4067020"/>
            <a:ext cx="57718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0B050"/>
                </a:solidFill>
              </a:rPr>
              <a:t>EASY (C standard)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784996" y="1124712"/>
            <a:ext cx="10754732" cy="627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600" dirty="0"/>
              <a:t>Calculate the concentration of H</a:t>
            </a:r>
            <a:r>
              <a:rPr lang="en-US" altLang="en-US" sz="2600" baseline="30000" dirty="0"/>
              <a:t>+</a:t>
            </a:r>
            <a:r>
              <a:rPr lang="en-US" altLang="en-US" sz="2600" dirty="0"/>
              <a:t> ions when a solution has a pH of 2.8.</a:t>
            </a:r>
          </a:p>
          <a:p>
            <a:pPr>
              <a:buFontTx/>
              <a:buNone/>
            </a:pPr>
            <a:endParaRPr lang="en-US" altLang="en-US" sz="2600" baseline="30000" dirty="0"/>
          </a:p>
          <a:p>
            <a:pPr>
              <a:buFontTx/>
              <a:buNone/>
            </a:pPr>
            <a:endParaRPr lang="en-US" altLang="en-US" sz="2600" baseline="30000" dirty="0"/>
          </a:p>
          <a:p>
            <a:pPr>
              <a:buFontTx/>
              <a:buNone/>
            </a:pPr>
            <a:endParaRPr lang="en-US" altLang="en-US" sz="26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use appropriate mathematical representation to solve problems for hydrogen ion concentration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(</a:t>
            </a:r>
            <a:r>
              <a:rPr lang="en-AU" sz="1600" dirty="0" err="1">
                <a:solidFill>
                  <a:srgbClr val="00B0F0"/>
                </a:solidFill>
              </a:rPr>
              <a:t>aq</a:t>
            </a:r>
            <a:r>
              <a:rPr lang="en-AU" sz="1600" dirty="0">
                <a:solidFill>
                  <a:srgbClr val="00B0F0"/>
                </a:solidFill>
              </a:rPr>
              <a:t>)], pH, hydroxide ion concentrations [OH</a:t>
            </a:r>
            <a:r>
              <a:rPr lang="en-AU" sz="1600" baseline="30000" dirty="0">
                <a:solidFill>
                  <a:srgbClr val="00B0F0"/>
                </a:solidFill>
              </a:rPr>
              <a:t>–</a:t>
            </a:r>
            <a:r>
              <a:rPr lang="en-AU" sz="1600" dirty="0">
                <a:solidFill>
                  <a:srgbClr val="00B0F0"/>
                </a:solidFill>
              </a:rPr>
              <a:t>(</a:t>
            </a:r>
            <a:r>
              <a:rPr lang="en-AU" sz="1600" dirty="0" err="1">
                <a:solidFill>
                  <a:srgbClr val="00B0F0"/>
                </a:solidFill>
              </a:rPr>
              <a:t>aq</a:t>
            </a:r>
            <a:r>
              <a:rPr lang="en-AU" sz="1600" dirty="0">
                <a:solidFill>
                  <a:srgbClr val="00B0F0"/>
                </a:solidFill>
              </a:rPr>
              <a:t>)] and pOH. </a:t>
            </a:r>
            <a:endParaRPr lang="en-AU" alt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791968" y="226976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</a:rPr>
              <a:t>[H</a:t>
            </a:r>
            <a:r>
              <a:rPr lang="en-US" altLang="en-US" sz="4000" baseline="30000" dirty="0">
                <a:solidFill>
                  <a:srgbClr val="FF0000"/>
                </a:solidFill>
              </a:rPr>
              <a:t>+</a:t>
            </a:r>
            <a:r>
              <a:rPr lang="en-US" altLang="en-US" sz="4000" dirty="0">
                <a:solidFill>
                  <a:srgbClr val="FF0000"/>
                </a:solidFill>
              </a:rPr>
              <a:t>] = 10</a:t>
            </a:r>
            <a:r>
              <a:rPr lang="en-US" altLang="en-US" sz="4000" baseline="30000" dirty="0">
                <a:solidFill>
                  <a:srgbClr val="FF0000"/>
                </a:solidFill>
              </a:rPr>
              <a:t>-pH</a:t>
            </a:r>
          </a:p>
          <a:p>
            <a:pPr>
              <a:buFontTx/>
              <a:buNone/>
            </a:pPr>
            <a:endParaRPr lang="en-US" altLang="en-US" sz="4000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</a:rPr>
              <a:t>[H</a:t>
            </a:r>
            <a:r>
              <a:rPr lang="en-US" altLang="en-US" sz="4000" baseline="30000" dirty="0">
                <a:solidFill>
                  <a:srgbClr val="FF0000"/>
                </a:solidFill>
              </a:rPr>
              <a:t>+</a:t>
            </a:r>
            <a:r>
              <a:rPr lang="en-US" altLang="en-US" sz="4000" dirty="0">
                <a:solidFill>
                  <a:srgbClr val="FF0000"/>
                </a:solidFill>
              </a:rPr>
              <a:t>] =  10</a:t>
            </a:r>
            <a:r>
              <a:rPr lang="en-US" altLang="en-US" sz="4000" baseline="30000" dirty="0">
                <a:solidFill>
                  <a:srgbClr val="FF0000"/>
                </a:solidFill>
              </a:rPr>
              <a:t>-2.8</a:t>
            </a:r>
            <a:r>
              <a:rPr lang="en-US" altLang="en-US" sz="4000" dirty="0">
                <a:solidFill>
                  <a:srgbClr val="FF0000"/>
                </a:solidFill>
              </a:rPr>
              <a:t>	</a:t>
            </a:r>
          </a:p>
          <a:p>
            <a:pPr>
              <a:buFontTx/>
              <a:buNone/>
            </a:pPr>
            <a:endParaRPr lang="en-US" altLang="en-US" sz="4000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</a:rPr>
              <a:t>[H</a:t>
            </a:r>
            <a:r>
              <a:rPr lang="en-US" altLang="en-US" sz="4000" baseline="30000" dirty="0">
                <a:solidFill>
                  <a:srgbClr val="FF0000"/>
                </a:solidFill>
              </a:rPr>
              <a:t>+</a:t>
            </a:r>
            <a:r>
              <a:rPr lang="en-US" altLang="en-US" sz="4000" dirty="0">
                <a:solidFill>
                  <a:srgbClr val="FF0000"/>
                </a:solidFill>
              </a:rPr>
              <a:t>] = 1.58 x 10</a:t>
            </a:r>
            <a:r>
              <a:rPr lang="en-US" altLang="en-US" sz="4000" baseline="30000" dirty="0">
                <a:solidFill>
                  <a:srgbClr val="FF0000"/>
                </a:solidFill>
              </a:rPr>
              <a:t>-3 </a:t>
            </a:r>
            <a:r>
              <a:rPr lang="en-US" altLang="en-US" sz="4000" dirty="0" err="1">
                <a:solidFill>
                  <a:srgbClr val="FF0000"/>
                </a:solidFill>
              </a:rPr>
              <a:t>mol</a:t>
            </a:r>
            <a:r>
              <a:rPr lang="en-US" altLang="en-US" sz="4000" dirty="0">
                <a:solidFill>
                  <a:srgbClr val="FF0000"/>
                </a:solidFill>
              </a:rPr>
              <a:t> L</a:t>
            </a:r>
            <a:r>
              <a:rPr lang="en-US" altLang="en-US" sz="4000" baseline="30000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4611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9DCE-B353-4EA1-98FC-D5720475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60" y="670669"/>
            <a:ext cx="5115560" cy="1356360"/>
          </a:xfrm>
        </p:spPr>
        <p:txBody>
          <a:bodyPr/>
          <a:lstStyle/>
          <a:p>
            <a:r>
              <a:rPr lang="en-AU" b="1" dirty="0"/>
              <a:t>Syllabus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5553-2CF6-4654-9870-A8E50822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910080"/>
            <a:ext cx="9128760" cy="4038600"/>
          </a:xfrm>
        </p:spPr>
        <p:txBody>
          <a:bodyPr>
            <a:normAutofit lnSpcReduction="10000"/>
          </a:bodyPr>
          <a:lstStyle/>
          <a:p>
            <a:r>
              <a:rPr lang="en-AU" sz="2400" b="1" dirty="0">
                <a:solidFill>
                  <a:srgbClr val="00B0F0"/>
                </a:solidFill>
              </a:rPr>
              <a:t>3.1.5.a </a:t>
            </a:r>
            <a:r>
              <a:rPr lang="en-AU" sz="2400" dirty="0">
                <a:solidFill>
                  <a:srgbClr val="00B0F0"/>
                </a:solidFill>
              </a:rPr>
              <a:t>understand that water is a weak electrolyte and the self-ionisation of water is represented by Kw = [H+][OH–]; Kw can be used to calculate the concentration of hydrogen ions from the concentration of hydroxide ions in a solution</a:t>
            </a:r>
          </a:p>
          <a:p>
            <a:r>
              <a:rPr lang="en-AU" sz="2400" b="1" dirty="0">
                <a:solidFill>
                  <a:srgbClr val="00B0F0"/>
                </a:solidFill>
              </a:rPr>
              <a:t>3.1.5.b </a:t>
            </a:r>
            <a:r>
              <a:rPr lang="en-AU" sz="2400" dirty="0">
                <a:solidFill>
                  <a:srgbClr val="00B0F0"/>
                </a:solidFill>
              </a:rPr>
              <a:t>understand that the pH scale is a logarithmic scale and the pH of a solution can be calculated from the concentration of hydrogen ions using the relationship </a:t>
            </a:r>
          </a:p>
          <a:p>
            <a:pPr marL="0" indent="0" algn="ctr">
              <a:buNone/>
            </a:pPr>
            <a:r>
              <a:rPr lang="en-AU" sz="2400" dirty="0">
                <a:solidFill>
                  <a:srgbClr val="00B0F0"/>
                </a:solidFill>
              </a:rPr>
              <a:t>pH = –log</a:t>
            </a:r>
            <a:r>
              <a:rPr lang="en-AU" sz="2400" baseline="-25000" dirty="0">
                <a:solidFill>
                  <a:srgbClr val="00B0F0"/>
                </a:solidFill>
              </a:rPr>
              <a:t>10</a:t>
            </a:r>
            <a:r>
              <a:rPr lang="en-AU" sz="2400" dirty="0">
                <a:solidFill>
                  <a:srgbClr val="00B0F0"/>
                </a:solidFill>
              </a:rPr>
              <a:t> [H</a:t>
            </a:r>
            <a:r>
              <a:rPr lang="en-AU" sz="2400" baseline="30000" dirty="0">
                <a:solidFill>
                  <a:srgbClr val="00B0F0"/>
                </a:solidFill>
              </a:rPr>
              <a:t>+</a:t>
            </a:r>
            <a:r>
              <a:rPr lang="en-AU" sz="2400" dirty="0">
                <a:solidFill>
                  <a:srgbClr val="00B0F0"/>
                </a:solidFill>
              </a:rPr>
              <a:t>]</a:t>
            </a:r>
          </a:p>
          <a:p>
            <a:r>
              <a:rPr lang="en-AU" sz="2400" b="1" dirty="0">
                <a:solidFill>
                  <a:srgbClr val="00B0F0"/>
                </a:solidFill>
              </a:rPr>
              <a:t>3.1.5.c </a:t>
            </a:r>
            <a:r>
              <a:rPr lang="en-AU" sz="2400" dirty="0">
                <a:solidFill>
                  <a:srgbClr val="00B0F0"/>
                </a:solidFill>
              </a:rPr>
              <a:t>use appropriate mathematical representation to solve problems for hydrogen ion concentration [H</a:t>
            </a:r>
            <a:r>
              <a:rPr lang="en-AU" sz="2400" baseline="30000" dirty="0">
                <a:solidFill>
                  <a:srgbClr val="00B0F0"/>
                </a:solidFill>
              </a:rPr>
              <a:t>+</a:t>
            </a:r>
            <a:r>
              <a:rPr lang="en-AU" sz="2400" dirty="0">
                <a:solidFill>
                  <a:srgbClr val="00B0F0"/>
                </a:solidFill>
              </a:rPr>
              <a:t>(</a:t>
            </a:r>
            <a:r>
              <a:rPr lang="en-AU" sz="2400" dirty="0" err="1">
                <a:solidFill>
                  <a:srgbClr val="00B0F0"/>
                </a:solidFill>
              </a:rPr>
              <a:t>aq</a:t>
            </a:r>
            <a:r>
              <a:rPr lang="en-AU" sz="2400" dirty="0">
                <a:solidFill>
                  <a:srgbClr val="00B0F0"/>
                </a:solidFill>
              </a:rPr>
              <a:t>)], pH, hydroxide ion concentrations [OH</a:t>
            </a:r>
            <a:r>
              <a:rPr lang="en-AU" sz="2400" baseline="30000" dirty="0">
                <a:solidFill>
                  <a:srgbClr val="00B0F0"/>
                </a:solidFill>
              </a:rPr>
              <a:t>–</a:t>
            </a:r>
            <a:r>
              <a:rPr lang="en-AU" sz="2400" dirty="0">
                <a:solidFill>
                  <a:srgbClr val="00B0F0"/>
                </a:solidFill>
              </a:rPr>
              <a:t>(</a:t>
            </a:r>
            <a:r>
              <a:rPr lang="en-AU" sz="2400" dirty="0" err="1">
                <a:solidFill>
                  <a:srgbClr val="00B0F0"/>
                </a:solidFill>
              </a:rPr>
              <a:t>aq</a:t>
            </a:r>
            <a:r>
              <a:rPr lang="en-AU" sz="2400" dirty="0">
                <a:solidFill>
                  <a:srgbClr val="00B0F0"/>
                </a:solidFill>
              </a:rPr>
              <a:t>)] and pOH.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BEBFF-29D4-4B81-A741-8D81061D9921}"/>
              </a:ext>
            </a:extLst>
          </p:cNvPr>
          <p:cNvSpPr txBox="1"/>
          <p:nvPr/>
        </p:nvSpPr>
        <p:spPr>
          <a:xfrm>
            <a:off x="9540240" y="2194560"/>
            <a:ext cx="2265681" cy="2985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2400" b="1" i="1" dirty="0"/>
              <a:t>FORMULAS</a:t>
            </a:r>
          </a:p>
          <a:p>
            <a:endParaRPr lang="en-AU" sz="2400" i="1" dirty="0"/>
          </a:p>
          <a:p>
            <a:r>
              <a:rPr lang="en-AU" sz="2000" i="1" dirty="0"/>
              <a:t>K</a:t>
            </a:r>
            <a:r>
              <a:rPr lang="en-AU" sz="2000" dirty="0"/>
              <a:t>w = [H+][OH–]. </a:t>
            </a:r>
          </a:p>
          <a:p>
            <a:endParaRPr lang="en-AU" sz="2000" dirty="0"/>
          </a:p>
          <a:p>
            <a:r>
              <a:rPr lang="en-AU" sz="2000" dirty="0"/>
              <a:t>pH = –log</a:t>
            </a:r>
            <a:r>
              <a:rPr lang="en-AU" sz="2000" baseline="-25000" dirty="0"/>
              <a:t>10</a:t>
            </a:r>
            <a:r>
              <a:rPr lang="en-AU" sz="2000" dirty="0"/>
              <a:t>[H+] </a:t>
            </a:r>
          </a:p>
          <a:p>
            <a:endParaRPr lang="en-AU" sz="2000" dirty="0"/>
          </a:p>
          <a:p>
            <a:r>
              <a:rPr lang="en-AU" sz="2000" dirty="0"/>
              <a:t>pOH = –log</a:t>
            </a:r>
            <a:r>
              <a:rPr lang="en-AU" sz="2000" baseline="-25000" dirty="0"/>
              <a:t>10</a:t>
            </a:r>
            <a:r>
              <a:rPr lang="en-AU" sz="2000" dirty="0"/>
              <a:t>[OH–]</a:t>
            </a:r>
          </a:p>
          <a:p>
            <a:endParaRPr lang="en-AU" sz="2000" dirty="0"/>
          </a:p>
          <a:p>
            <a:r>
              <a:rPr lang="en-AU" sz="2000" dirty="0"/>
              <a:t>pH + pOH = 14</a:t>
            </a:r>
          </a:p>
        </p:txBody>
      </p:sp>
    </p:spTree>
    <p:extLst>
      <p:ext uri="{BB962C8B-B14F-4D97-AF65-F5344CB8AC3E}">
        <p14:creationId xmlns:p14="http://schemas.microsoft.com/office/powerpoint/2010/main" val="300750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37" y="830484"/>
            <a:ext cx="980846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the concentration of OH = 1.0 x 10</a:t>
            </a:r>
            <a:r>
              <a:rPr lang="en-US" baseline="30000" dirty="0"/>
              <a:t>-3 </a:t>
            </a:r>
            <a:r>
              <a:rPr lang="en-US" dirty="0" err="1"/>
              <a:t>mol</a:t>
            </a:r>
            <a:r>
              <a:rPr lang="en-US" dirty="0"/>
              <a:t> L</a:t>
            </a:r>
            <a:r>
              <a:rPr lang="en-US" baseline="30000" dirty="0"/>
              <a:t>-1</a:t>
            </a:r>
            <a:r>
              <a:rPr lang="en-US" dirty="0"/>
              <a:t>. Calculate the pH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6329" b="43852"/>
          <a:stretch/>
        </p:blipFill>
        <p:spPr>
          <a:xfrm>
            <a:off x="481584" y="3351466"/>
            <a:ext cx="4572000" cy="1548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489" y="1322973"/>
            <a:ext cx="9579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OH NO!! It doesn’t give me the [H</a:t>
            </a:r>
            <a:r>
              <a:rPr lang="en-AU" baseline="-25000" dirty="0">
                <a:solidFill>
                  <a:srgbClr val="FF0000"/>
                </a:solidFill>
              </a:rPr>
              <a:t>3</a:t>
            </a:r>
            <a:r>
              <a:rPr lang="en-AU" dirty="0">
                <a:solidFill>
                  <a:srgbClr val="FF0000"/>
                </a:solidFill>
              </a:rPr>
              <a:t>O</a:t>
            </a:r>
            <a:r>
              <a:rPr lang="en-AU" baseline="30000" dirty="0">
                <a:solidFill>
                  <a:srgbClr val="FF0000"/>
                </a:solidFill>
              </a:rPr>
              <a:t>+</a:t>
            </a:r>
            <a:r>
              <a:rPr lang="en-AU" dirty="0">
                <a:solidFill>
                  <a:srgbClr val="FF0000"/>
                </a:solidFill>
              </a:rPr>
              <a:t>] to calculate pH = -log</a:t>
            </a:r>
            <a:r>
              <a:rPr lang="en-AU" baseline="-25000" dirty="0">
                <a:solidFill>
                  <a:srgbClr val="FF0000"/>
                </a:solidFill>
              </a:rPr>
              <a:t>10</a:t>
            </a:r>
            <a:r>
              <a:rPr lang="en-AU" dirty="0">
                <a:solidFill>
                  <a:srgbClr val="FF0000"/>
                </a:solidFill>
              </a:rPr>
              <a:t> [H</a:t>
            </a:r>
            <a:r>
              <a:rPr lang="en-AU" baseline="-25000" dirty="0">
                <a:solidFill>
                  <a:srgbClr val="FF0000"/>
                </a:solidFill>
              </a:rPr>
              <a:t>3</a:t>
            </a:r>
            <a:r>
              <a:rPr lang="en-AU" dirty="0">
                <a:solidFill>
                  <a:srgbClr val="FF0000"/>
                </a:solidFill>
              </a:rPr>
              <a:t>O</a:t>
            </a:r>
            <a:r>
              <a:rPr lang="en-AU" baseline="30000" dirty="0">
                <a:solidFill>
                  <a:srgbClr val="FF0000"/>
                </a:solidFill>
              </a:rPr>
              <a:t>+</a:t>
            </a:r>
            <a:r>
              <a:rPr lang="en-AU" dirty="0">
                <a:solidFill>
                  <a:srgbClr val="FF0000"/>
                </a:solidFill>
              </a:rPr>
              <a:t>].</a:t>
            </a:r>
          </a:p>
          <a:p>
            <a:r>
              <a:rPr lang="en-AU" dirty="0">
                <a:solidFill>
                  <a:srgbClr val="00B0F0"/>
                </a:solidFill>
              </a:rPr>
              <a:t>I need to use the equilibrium constant of water (K</a:t>
            </a:r>
            <a:r>
              <a:rPr lang="en-AU" baseline="-25000" dirty="0">
                <a:solidFill>
                  <a:srgbClr val="00B0F0"/>
                </a:solidFill>
              </a:rPr>
              <a:t>w</a:t>
            </a:r>
            <a:r>
              <a:rPr lang="en-AU" dirty="0">
                <a:solidFill>
                  <a:srgbClr val="00B0F0"/>
                </a:solidFill>
              </a:rPr>
              <a:t>) to solve for [H</a:t>
            </a:r>
            <a:r>
              <a:rPr lang="en-AU" baseline="-25000" dirty="0">
                <a:solidFill>
                  <a:srgbClr val="00B0F0"/>
                </a:solidFill>
              </a:rPr>
              <a:t>3</a:t>
            </a:r>
            <a:r>
              <a:rPr lang="en-AU" dirty="0">
                <a:solidFill>
                  <a:srgbClr val="00B0F0"/>
                </a:solidFill>
              </a:rPr>
              <a:t>O</a:t>
            </a:r>
            <a:r>
              <a:rPr lang="en-AU" baseline="30000" dirty="0">
                <a:solidFill>
                  <a:srgbClr val="00B0F0"/>
                </a:solidFill>
              </a:rPr>
              <a:t>+</a:t>
            </a:r>
            <a:r>
              <a:rPr lang="en-AU" dirty="0">
                <a:solidFill>
                  <a:srgbClr val="00B0F0"/>
                </a:solidFill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945" t="55266"/>
          <a:stretch/>
        </p:blipFill>
        <p:spPr>
          <a:xfrm>
            <a:off x="570626" y="5536785"/>
            <a:ext cx="4702270" cy="1233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080" y="5047254"/>
            <a:ext cx="21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Now calculate the pH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454870" y="2631992"/>
            <a:ext cx="0" cy="41656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64157" y="2546892"/>
            <a:ext cx="2684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Alternative method</a:t>
            </a:r>
          </a:p>
          <a:p>
            <a:r>
              <a:rPr lang="en-AU" sz="2400" b="1" dirty="0"/>
              <a:t>pH + pOH = 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4158" y="3536487"/>
            <a:ext cx="341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[OH</a:t>
            </a:r>
            <a:r>
              <a:rPr lang="en-AU" baseline="30000" dirty="0"/>
              <a:t>-</a:t>
            </a:r>
            <a:r>
              <a:rPr lang="en-AU" dirty="0"/>
              <a:t>] = 1.0 x 10</a:t>
            </a:r>
            <a:r>
              <a:rPr lang="en-AU" baseline="30000" dirty="0"/>
              <a:t>-3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47699" y="4329874"/>
            <a:ext cx="3418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pOH = -log[OH-]</a:t>
            </a:r>
          </a:p>
          <a:p>
            <a:r>
              <a:rPr lang="en-AU" dirty="0"/>
              <a:t>         = - log [1.0 x 10</a:t>
            </a:r>
            <a:r>
              <a:rPr lang="en-AU" baseline="30000" dirty="0"/>
              <a:t>-3</a:t>
            </a:r>
            <a:r>
              <a:rPr lang="en-AU" dirty="0"/>
              <a:t>]</a:t>
            </a:r>
          </a:p>
          <a:p>
            <a:r>
              <a:rPr lang="en-AU" dirty="0"/>
              <a:t>         = 3</a:t>
            </a:r>
          </a:p>
          <a:p>
            <a:endParaRPr lang="en-AU" dirty="0"/>
          </a:p>
          <a:p>
            <a:r>
              <a:rPr lang="en-AU" dirty="0"/>
              <a:t>pH + pOH = 14</a:t>
            </a:r>
          </a:p>
          <a:p>
            <a:r>
              <a:rPr lang="en-AU" dirty="0"/>
              <a:t>pH = 14 – pOH</a:t>
            </a:r>
          </a:p>
          <a:p>
            <a:r>
              <a:rPr lang="en-AU" dirty="0"/>
              <a:t>      = 14 – 3</a:t>
            </a:r>
          </a:p>
          <a:p>
            <a:r>
              <a:rPr lang="en-AU" dirty="0"/>
              <a:t>      = 11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 rot="5400000">
            <a:off x="8446544" y="3334319"/>
            <a:ext cx="57718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00B050"/>
                </a:solidFill>
              </a:rPr>
              <a:t>EASY (C standard)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use appropriate mathematical representation to solve problems for hydrogen ion concentration [H</a:t>
            </a:r>
            <a:r>
              <a:rPr lang="en-AU" sz="1600" baseline="30000" dirty="0">
                <a:solidFill>
                  <a:srgbClr val="00B0F0"/>
                </a:solidFill>
              </a:rPr>
              <a:t>+</a:t>
            </a:r>
            <a:r>
              <a:rPr lang="en-AU" sz="1600" dirty="0">
                <a:solidFill>
                  <a:srgbClr val="00B0F0"/>
                </a:solidFill>
              </a:rPr>
              <a:t>(</a:t>
            </a:r>
            <a:r>
              <a:rPr lang="en-AU" sz="1600" dirty="0" err="1">
                <a:solidFill>
                  <a:srgbClr val="00B0F0"/>
                </a:solidFill>
              </a:rPr>
              <a:t>aq</a:t>
            </a:r>
            <a:r>
              <a:rPr lang="en-AU" sz="1600" dirty="0">
                <a:solidFill>
                  <a:srgbClr val="00B0F0"/>
                </a:solidFill>
              </a:rPr>
              <a:t>)], pH, hydroxide ion concentrations [OH</a:t>
            </a:r>
            <a:r>
              <a:rPr lang="en-AU" sz="1600" baseline="30000" dirty="0">
                <a:solidFill>
                  <a:srgbClr val="00B0F0"/>
                </a:solidFill>
              </a:rPr>
              <a:t>–</a:t>
            </a:r>
            <a:r>
              <a:rPr lang="en-AU" sz="1600" dirty="0">
                <a:solidFill>
                  <a:srgbClr val="00B0F0"/>
                </a:solidFill>
              </a:rPr>
              <a:t>(</a:t>
            </a:r>
            <a:r>
              <a:rPr lang="en-AU" sz="1600" dirty="0" err="1">
                <a:solidFill>
                  <a:srgbClr val="00B0F0"/>
                </a:solidFill>
              </a:rPr>
              <a:t>aq</a:t>
            </a:r>
            <a:r>
              <a:rPr lang="en-AU" sz="1600" dirty="0">
                <a:solidFill>
                  <a:srgbClr val="00B0F0"/>
                </a:solidFill>
              </a:rPr>
              <a:t>)] and pOH. </a:t>
            </a:r>
            <a:endParaRPr lang="en-AU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AE5746-D87E-4841-BF5A-B25C7B930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6" y="2303012"/>
            <a:ext cx="4623165" cy="9888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01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2"/>
          <p:cNvSpPr txBox="1">
            <a:spLocks noChangeArrowheads="1"/>
          </p:cNvSpPr>
          <p:nvPr/>
        </p:nvSpPr>
        <p:spPr bwMode="auto">
          <a:xfrm>
            <a:off x="571500" y="1180542"/>
            <a:ext cx="1126809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4400" dirty="0">
                <a:latin typeface="Times New Roman" panose="02020603050405020304" pitchFamily="18" charset="0"/>
              </a:rPr>
              <a:t>What is a </a:t>
            </a:r>
            <a:r>
              <a:rPr lang="en-AU" altLang="en-US" sz="4400" dirty="0" err="1"/>
              <a:t>Brønsted</a:t>
            </a:r>
            <a:r>
              <a:rPr lang="en-AU" altLang="en-US" sz="4400" dirty="0"/>
              <a:t>–Lowry acid?</a:t>
            </a:r>
            <a:endParaRPr lang="en-AU" altLang="en-US" sz="4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AU" altLang="en-US" sz="4400" dirty="0">
              <a:latin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1500" y="1165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>
                <a:solidFill>
                  <a:srgbClr val="FF0000"/>
                </a:solidFill>
                <a:latin typeface="Arial Black" panose="020B0A04020102020204" pitchFamily="34" charset="0"/>
              </a:rPr>
              <a:t>REVIEW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328270" y="2875889"/>
            <a:ext cx="733438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AU" sz="6000" b="1" dirty="0"/>
              <a:t>A proton (</a:t>
            </a:r>
            <a:r>
              <a:rPr lang="en-AU" sz="6000" b="1" dirty="0">
                <a:solidFill>
                  <a:srgbClr val="FF0000"/>
                </a:solidFill>
              </a:rPr>
              <a:t>H</a:t>
            </a:r>
            <a:r>
              <a:rPr lang="en-AU" sz="6000" b="1" baseline="30000" dirty="0">
                <a:solidFill>
                  <a:srgbClr val="FF0000"/>
                </a:solidFill>
              </a:rPr>
              <a:t>+</a:t>
            </a:r>
            <a:r>
              <a:rPr lang="en-AU" sz="6000" b="1" dirty="0"/>
              <a:t>) donor</a:t>
            </a:r>
          </a:p>
          <a:p>
            <a:pPr algn="ctr">
              <a:spcBef>
                <a:spcPct val="0"/>
              </a:spcBef>
              <a:buNone/>
            </a:pPr>
            <a:endParaRPr lang="en-AU" sz="2800" b="1" dirty="0"/>
          </a:p>
          <a:p>
            <a:pPr algn="ctr">
              <a:spcBef>
                <a:spcPct val="0"/>
              </a:spcBef>
              <a:buNone/>
            </a:pPr>
            <a:r>
              <a:rPr lang="en-AU" sz="2800" b="1" dirty="0" err="1">
                <a:solidFill>
                  <a:srgbClr val="FF0000"/>
                </a:solidFill>
              </a:rPr>
              <a:t>H</a:t>
            </a:r>
            <a:r>
              <a:rPr lang="en-AU" sz="2800" b="1" dirty="0" err="1"/>
              <a:t>Cl</a:t>
            </a:r>
            <a:r>
              <a:rPr lang="en-AU" sz="2800" b="1" dirty="0"/>
              <a:t> (</a:t>
            </a:r>
            <a:r>
              <a:rPr lang="en-AU" sz="2800" b="1" dirty="0" err="1"/>
              <a:t>aq</a:t>
            </a:r>
            <a:r>
              <a:rPr lang="en-AU" sz="2800" b="1" dirty="0"/>
              <a:t>) </a:t>
            </a:r>
            <a:r>
              <a:rPr lang="en-AU" sz="2800" b="1" dirty="0">
                <a:sym typeface="Wingdings" panose="05000000000000000000" pitchFamily="2" charset="2"/>
              </a:rPr>
              <a:t> </a:t>
            </a: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H</a:t>
            </a:r>
            <a:r>
              <a:rPr lang="en-AU" sz="2800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AU" sz="2800" b="1" dirty="0">
                <a:sym typeface="Wingdings" panose="05000000000000000000" pitchFamily="2" charset="2"/>
              </a:rPr>
              <a:t>(</a:t>
            </a:r>
            <a:r>
              <a:rPr lang="en-AU" sz="2800" b="1" dirty="0" err="1">
                <a:sym typeface="Wingdings" panose="05000000000000000000" pitchFamily="2" charset="2"/>
              </a:rPr>
              <a:t>aq</a:t>
            </a:r>
            <a:r>
              <a:rPr lang="en-AU" sz="2800" b="1" dirty="0">
                <a:sym typeface="Wingdings" panose="05000000000000000000" pitchFamily="2" charset="2"/>
              </a:rPr>
              <a:t>) + Cl</a:t>
            </a:r>
            <a:r>
              <a:rPr lang="en-AU" sz="2800" b="1" baseline="30000" dirty="0">
                <a:sym typeface="Wingdings" panose="05000000000000000000" pitchFamily="2" charset="2"/>
              </a:rPr>
              <a:t>-</a:t>
            </a:r>
            <a:r>
              <a:rPr lang="en-AU" sz="2800" b="1" dirty="0">
                <a:sym typeface="Wingdings" panose="05000000000000000000" pitchFamily="2" charset="2"/>
              </a:rPr>
              <a:t>(</a:t>
            </a:r>
            <a:r>
              <a:rPr lang="en-AU" sz="2800" b="1" dirty="0" err="1">
                <a:sym typeface="Wingdings" panose="05000000000000000000" pitchFamily="2" charset="2"/>
              </a:rPr>
              <a:t>aq</a:t>
            </a:r>
            <a:r>
              <a:rPr lang="en-AU" sz="2800" b="1" dirty="0">
                <a:sym typeface="Wingdings" panose="05000000000000000000" pitchFamily="2" charset="2"/>
              </a:rPr>
              <a:t>)</a:t>
            </a:r>
            <a:endParaRPr lang="en-AU" sz="28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AU" altLang="en-US" sz="2800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8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2"/>
          <p:cNvSpPr txBox="1">
            <a:spLocks noChangeArrowheads="1"/>
          </p:cNvSpPr>
          <p:nvPr/>
        </p:nvSpPr>
        <p:spPr bwMode="auto">
          <a:xfrm>
            <a:off x="571500" y="1180542"/>
            <a:ext cx="1126809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4400" dirty="0">
                <a:latin typeface="Times New Roman" panose="02020603050405020304" pitchFamily="18" charset="0"/>
              </a:rPr>
              <a:t>What is a </a:t>
            </a:r>
            <a:r>
              <a:rPr lang="en-AU" altLang="en-US" sz="4400" dirty="0" err="1"/>
              <a:t>Brønsted</a:t>
            </a:r>
            <a:r>
              <a:rPr lang="en-AU" altLang="en-US" sz="4400" dirty="0"/>
              <a:t>–Lowry base?</a:t>
            </a:r>
            <a:endParaRPr lang="en-AU" altLang="en-US" sz="4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AU" altLang="en-US" sz="4400" dirty="0">
              <a:latin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1500" y="1165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>
                <a:solidFill>
                  <a:srgbClr val="FF0000"/>
                </a:solidFill>
                <a:latin typeface="Arial Black" panose="020B0A04020102020204" pitchFamily="34" charset="0"/>
              </a:rPr>
              <a:t>REVIEW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813706" y="2875889"/>
            <a:ext cx="836350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AU" sz="6000" b="1" dirty="0"/>
              <a:t>A proton (</a:t>
            </a:r>
            <a:r>
              <a:rPr lang="en-AU" sz="6000" b="1" dirty="0">
                <a:solidFill>
                  <a:srgbClr val="FF0000"/>
                </a:solidFill>
              </a:rPr>
              <a:t>H</a:t>
            </a:r>
            <a:r>
              <a:rPr lang="en-AU" sz="6000" b="1" baseline="30000" dirty="0">
                <a:solidFill>
                  <a:srgbClr val="FF0000"/>
                </a:solidFill>
              </a:rPr>
              <a:t>+</a:t>
            </a:r>
            <a:r>
              <a:rPr lang="en-AU" sz="6000" b="1" dirty="0"/>
              <a:t>) acceptor</a:t>
            </a:r>
          </a:p>
          <a:p>
            <a:pPr algn="ctr">
              <a:spcBef>
                <a:spcPct val="0"/>
              </a:spcBef>
              <a:buNone/>
            </a:pPr>
            <a:endParaRPr lang="en-AU" sz="2800" b="1" dirty="0"/>
          </a:p>
          <a:p>
            <a:pPr algn="ctr">
              <a:spcBef>
                <a:spcPct val="0"/>
              </a:spcBef>
              <a:buNone/>
            </a:pPr>
            <a:r>
              <a:rPr lang="en-AU" sz="2800" b="1" dirty="0">
                <a:solidFill>
                  <a:srgbClr val="0070C0"/>
                </a:solidFill>
              </a:rPr>
              <a:t>NH</a:t>
            </a:r>
            <a:r>
              <a:rPr lang="en-AU" sz="2800" b="1" baseline="-25000" dirty="0">
                <a:solidFill>
                  <a:srgbClr val="0070C0"/>
                </a:solidFill>
              </a:rPr>
              <a:t>3</a:t>
            </a:r>
            <a:r>
              <a:rPr lang="en-AU" sz="2800" b="1" dirty="0"/>
              <a:t> (</a:t>
            </a:r>
            <a:r>
              <a:rPr lang="en-AU" sz="2800" b="1" dirty="0" err="1"/>
              <a:t>aq</a:t>
            </a:r>
            <a:r>
              <a:rPr lang="en-AU" sz="2800" b="1" dirty="0"/>
              <a:t>) </a:t>
            </a:r>
            <a:r>
              <a:rPr lang="en-AU" sz="2800" b="1" dirty="0">
                <a:sym typeface="Wingdings" panose="05000000000000000000" pitchFamily="2" charset="2"/>
              </a:rPr>
              <a:t>+ </a:t>
            </a: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H</a:t>
            </a:r>
            <a:r>
              <a:rPr lang="en-AU" sz="2800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AU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AU" sz="2800" b="1" dirty="0">
                <a:sym typeface="Wingdings" panose="05000000000000000000" pitchFamily="2" charset="2"/>
              </a:rPr>
              <a:t>(</a:t>
            </a:r>
            <a:r>
              <a:rPr lang="en-AU" sz="2800" b="1" dirty="0" err="1">
                <a:sym typeface="Wingdings" panose="05000000000000000000" pitchFamily="2" charset="2"/>
              </a:rPr>
              <a:t>aq</a:t>
            </a:r>
            <a:r>
              <a:rPr lang="en-AU" sz="2800" b="1" dirty="0">
                <a:sym typeface="Wingdings" panose="05000000000000000000" pitchFamily="2" charset="2"/>
              </a:rPr>
              <a:t>)  </a:t>
            </a:r>
            <a:r>
              <a:rPr lang="en-AU" sz="2800" b="1" dirty="0">
                <a:solidFill>
                  <a:srgbClr val="0070C0"/>
                </a:solidFill>
                <a:sym typeface="Wingdings" panose="05000000000000000000" pitchFamily="2" charset="2"/>
              </a:rPr>
              <a:t>NH</a:t>
            </a:r>
            <a:r>
              <a:rPr lang="en-AU" sz="28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4</a:t>
            </a:r>
            <a:r>
              <a:rPr lang="en-AU" sz="2800" b="1" baseline="300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r>
              <a:rPr lang="en-AU" sz="2800" b="1" dirty="0">
                <a:sym typeface="Wingdings" panose="05000000000000000000" pitchFamily="2" charset="2"/>
              </a:rPr>
              <a:t> (</a:t>
            </a:r>
            <a:r>
              <a:rPr lang="en-AU" sz="2800" b="1" dirty="0" err="1">
                <a:sym typeface="Wingdings" panose="05000000000000000000" pitchFamily="2" charset="2"/>
              </a:rPr>
              <a:t>aq</a:t>
            </a:r>
            <a:r>
              <a:rPr lang="en-AU" sz="2800" b="1" dirty="0">
                <a:sym typeface="Wingdings" panose="05000000000000000000" pitchFamily="2" charset="2"/>
              </a:rPr>
              <a:t>)</a:t>
            </a:r>
            <a:endParaRPr lang="en-AU" sz="28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AU" altLang="en-US" sz="2800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2057400" y="1914144"/>
            <a:ext cx="7772400" cy="48768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 sz="2400" dirty="0"/>
              <a:t>CH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COOH </a:t>
            </a:r>
            <a:r>
              <a:rPr lang="en-US" altLang="en-US" sz="2400" baseline="-25000" dirty="0"/>
              <a:t>(l) </a:t>
            </a:r>
            <a:r>
              <a:rPr lang="en-US" altLang="en-US" sz="2400" dirty="0"/>
              <a:t>+H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O </a:t>
            </a:r>
            <a:r>
              <a:rPr lang="en-US" altLang="en-US" sz="2400" baseline="-25000" dirty="0"/>
              <a:t>(l)</a:t>
            </a:r>
            <a:r>
              <a:rPr lang="en-US" altLang="en-US" sz="2400" baseline="-25000" dirty="0">
                <a:sym typeface="Wingdings" panose="05000000000000000000" pitchFamily="2" charset="2"/>
              </a:rPr>
              <a:t> </a:t>
            </a:r>
            <a:r>
              <a:rPr lang="en-AU" altLang="en-US" sz="2400" dirty="0"/>
              <a:t>⇌</a:t>
            </a:r>
            <a:r>
              <a:rPr lang="en-US" altLang="en-US" sz="2400" dirty="0">
                <a:sym typeface="Wingdings" panose="05000000000000000000" pitchFamily="2" charset="2"/>
              </a:rPr>
              <a:t> H</a:t>
            </a:r>
            <a:r>
              <a:rPr lang="en-US" altLang="en-US" sz="2400" baseline="-25000" dirty="0">
                <a:sym typeface="Wingdings" panose="05000000000000000000" pitchFamily="2" charset="2"/>
              </a:rPr>
              <a:t>3</a:t>
            </a:r>
            <a:r>
              <a:rPr lang="en-US" altLang="en-US" sz="2400" dirty="0">
                <a:sym typeface="Wingdings" panose="05000000000000000000" pitchFamily="2" charset="2"/>
              </a:rPr>
              <a:t>O</a:t>
            </a:r>
            <a:r>
              <a:rPr lang="en-US" altLang="en-US" sz="2400" baseline="30000" dirty="0">
                <a:sym typeface="Wingdings" panose="05000000000000000000" pitchFamily="2" charset="2"/>
              </a:rPr>
              <a:t>+</a:t>
            </a:r>
            <a:r>
              <a:rPr lang="en-US" altLang="en-US" sz="2400" baseline="-25000" dirty="0">
                <a:sym typeface="Wingdings" panose="05000000000000000000" pitchFamily="2" charset="2"/>
              </a:rPr>
              <a:t>(</a:t>
            </a:r>
            <a:r>
              <a:rPr lang="en-US" altLang="en-US" sz="2400" baseline="-25000" dirty="0" err="1">
                <a:sym typeface="Wingdings" panose="05000000000000000000" pitchFamily="2" charset="2"/>
              </a:rPr>
              <a:t>aq</a:t>
            </a:r>
            <a:r>
              <a:rPr lang="en-US" altLang="en-US" sz="2400" baseline="-25000" dirty="0">
                <a:sym typeface="Wingdings" panose="05000000000000000000" pitchFamily="2" charset="2"/>
              </a:rPr>
              <a:t>) </a:t>
            </a:r>
            <a:r>
              <a:rPr lang="en-US" altLang="en-US" sz="2400" dirty="0">
                <a:sym typeface="Wingdings" panose="05000000000000000000" pitchFamily="2" charset="2"/>
              </a:rPr>
              <a:t>+ CH</a:t>
            </a:r>
            <a:r>
              <a:rPr lang="en-US" altLang="en-US" sz="2400" baseline="-25000" dirty="0">
                <a:sym typeface="Wingdings" panose="05000000000000000000" pitchFamily="2" charset="2"/>
              </a:rPr>
              <a:t>3</a:t>
            </a:r>
            <a:r>
              <a:rPr lang="en-US" altLang="en-US" sz="2400" dirty="0">
                <a:sym typeface="Wingdings" panose="05000000000000000000" pitchFamily="2" charset="2"/>
              </a:rPr>
              <a:t>COO</a:t>
            </a:r>
            <a:r>
              <a:rPr lang="en-US" altLang="en-US" sz="2400" baseline="30000" dirty="0">
                <a:sym typeface="Wingdings" panose="05000000000000000000" pitchFamily="2" charset="2"/>
              </a:rPr>
              <a:t>-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baseline="-25000" dirty="0">
                <a:sym typeface="Wingdings" panose="05000000000000000000" pitchFamily="2" charset="2"/>
              </a:rPr>
              <a:t>(</a:t>
            </a:r>
            <a:r>
              <a:rPr lang="en-US" altLang="en-US" sz="2400" baseline="-25000" dirty="0" err="1">
                <a:sym typeface="Wingdings" panose="05000000000000000000" pitchFamily="2" charset="2"/>
              </a:rPr>
              <a:t>aq</a:t>
            </a:r>
            <a:r>
              <a:rPr lang="en-US" altLang="en-US" sz="2400" baseline="-25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Tx/>
              <a:buAutoNum type="arabicPeriod"/>
            </a:pPr>
            <a:endParaRPr lang="en-US" altLang="en-US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en-US" sz="2400" b="1" dirty="0"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en-US" altLang="en-US" sz="2400" dirty="0">
                <a:sym typeface="Wingdings" panose="05000000000000000000" pitchFamily="2" charset="2"/>
              </a:rPr>
              <a:t>H</a:t>
            </a:r>
            <a:r>
              <a:rPr lang="en-US" altLang="en-US" sz="2400" baseline="-25000" dirty="0">
                <a:sym typeface="Wingdings" panose="05000000000000000000" pitchFamily="2" charset="2"/>
              </a:rPr>
              <a:t>2</a:t>
            </a:r>
            <a:r>
              <a:rPr lang="en-US" altLang="en-US" sz="2400" dirty="0">
                <a:sym typeface="Wingdings" panose="05000000000000000000" pitchFamily="2" charset="2"/>
              </a:rPr>
              <a:t>SO</a:t>
            </a:r>
            <a:r>
              <a:rPr lang="en-US" altLang="en-US" sz="2400" baseline="-25000" dirty="0">
                <a:sym typeface="Wingdings" panose="05000000000000000000" pitchFamily="2" charset="2"/>
              </a:rPr>
              <a:t>4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US" altLang="en-US" sz="2400" baseline="-25000" dirty="0">
                <a:sym typeface="Wingdings" panose="05000000000000000000" pitchFamily="2" charset="2"/>
              </a:rPr>
              <a:t>(l)  </a:t>
            </a:r>
            <a:r>
              <a:rPr lang="en-US" altLang="en-US" sz="2400" dirty="0">
                <a:sym typeface="Wingdings" panose="05000000000000000000" pitchFamily="2" charset="2"/>
              </a:rPr>
              <a:t>+ H</a:t>
            </a:r>
            <a:r>
              <a:rPr lang="en-US" altLang="en-US" sz="2400" baseline="-25000" dirty="0">
                <a:sym typeface="Wingdings" panose="05000000000000000000" pitchFamily="2" charset="2"/>
              </a:rPr>
              <a:t>2</a:t>
            </a:r>
            <a:r>
              <a:rPr lang="en-US" altLang="en-US" sz="2400" dirty="0">
                <a:sym typeface="Wingdings" panose="05000000000000000000" pitchFamily="2" charset="2"/>
              </a:rPr>
              <a:t>O </a:t>
            </a:r>
            <a:r>
              <a:rPr lang="en-US" altLang="en-US" sz="2400" baseline="-25000" dirty="0">
                <a:sym typeface="Wingdings" panose="05000000000000000000" pitchFamily="2" charset="2"/>
              </a:rPr>
              <a:t>(l) </a:t>
            </a:r>
            <a:r>
              <a:rPr lang="en-US" altLang="en-US" sz="2400" dirty="0">
                <a:sym typeface="Wingdings" panose="05000000000000000000" pitchFamily="2" charset="2"/>
              </a:rPr>
              <a:t> H</a:t>
            </a:r>
            <a:r>
              <a:rPr lang="en-US" altLang="en-US" sz="2400" baseline="-25000" dirty="0">
                <a:sym typeface="Wingdings" panose="05000000000000000000" pitchFamily="2" charset="2"/>
              </a:rPr>
              <a:t>3</a:t>
            </a:r>
            <a:r>
              <a:rPr lang="en-US" altLang="en-US" sz="2400" dirty="0">
                <a:sym typeface="Wingdings" panose="05000000000000000000" pitchFamily="2" charset="2"/>
              </a:rPr>
              <a:t>O</a:t>
            </a:r>
            <a:r>
              <a:rPr lang="en-US" altLang="en-US" sz="2400" baseline="30000" dirty="0">
                <a:sym typeface="Wingdings" panose="05000000000000000000" pitchFamily="2" charset="2"/>
              </a:rPr>
              <a:t>+</a:t>
            </a:r>
            <a:r>
              <a:rPr lang="en-US" altLang="en-US" sz="2400" baseline="-25000" dirty="0">
                <a:sym typeface="Wingdings" panose="05000000000000000000" pitchFamily="2" charset="2"/>
              </a:rPr>
              <a:t>(</a:t>
            </a:r>
            <a:r>
              <a:rPr lang="en-US" altLang="en-US" sz="2400" baseline="-25000" dirty="0" err="1">
                <a:sym typeface="Wingdings" panose="05000000000000000000" pitchFamily="2" charset="2"/>
              </a:rPr>
              <a:t>aq</a:t>
            </a:r>
            <a:r>
              <a:rPr lang="en-US" altLang="en-US" sz="2400" baseline="-25000" dirty="0">
                <a:sym typeface="Wingdings" panose="05000000000000000000" pitchFamily="2" charset="2"/>
              </a:rPr>
              <a:t>)</a:t>
            </a:r>
            <a:r>
              <a:rPr lang="en-US" altLang="en-US" sz="2400" dirty="0">
                <a:sym typeface="Wingdings" panose="05000000000000000000" pitchFamily="2" charset="2"/>
              </a:rPr>
              <a:t> + HSO</a:t>
            </a:r>
            <a:r>
              <a:rPr lang="en-US" altLang="en-US" sz="2400" baseline="-25000" dirty="0">
                <a:sym typeface="Wingdings" panose="05000000000000000000" pitchFamily="2" charset="2"/>
              </a:rPr>
              <a:t>4</a:t>
            </a:r>
            <a:r>
              <a:rPr lang="en-US" altLang="en-US" sz="2400" baseline="30000" dirty="0">
                <a:sym typeface="Wingdings" panose="05000000000000000000" pitchFamily="2" charset="2"/>
              </a:rPr>
              <a:t>-</a:t>
            </a:r>
            <a:r>
              <a:rPr lang="en-US" altLang="en-US" sz="2400" baseline="-25000" dirty="0">
                <a:sym typeface="Wingdings" panose="05000000000000000000" pitchFamily="2" charset="2"/>
              </a:rPr>
              <a:t>(</a:t>
            </a:r>
            <a:r>
              <a:rPr lang="en-US" altLang="en-US" sz="2400" baseline="-25000" dirty="0" err="1">
                <a:sym typeface="Wingdings" panose="05000000000000000000" pitchFamily="2" charset="2"/>
              </a:rPr>
              <a:t>aq</a:t>
            </a:r>
            <a:r>
              <a:rPr lang="en-US" altLang="en-US" sz="2400" baseline="-25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Tx/>
              <a:buAutoNum type="arabicPeriod"/>
            </a:pPr>
            <a:endParaRPr lang="en-US" altLang="en-US" sz="2400" baseline="-25000" dirty="0"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endParaRPr lang="en-US" altLang="en-US" sz="2400" dirty="0"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r>
              <a:rPr lang="en-US" altLang="en-US" sz="2400" dirty="0">
                <a:sym typeface="Wingdings" panose="05000000000000000000" pitchFamily="2" charset="2"/>
              </a:rPr>
              <a:t>NH</a:t>
            </a:r>
            <a:r>
              <a:rPr lang="en-US" altLang="en-US" sz="2400" baseline="-25000" dirty="0">
                <a:sym typeface="Wingdings" panose="05000000000000000000" pitchFamily="2" charset="2"/>
              </a:rPr>
              <a:t>3 (l)</a:t>
            </a:r>
            <a:r>
              <a:rPr lang="en-US" altLang="en-US" sz="2400" dirty="0">
                <a:sym typeface="Wingdings" panose="05000000000000000000" pitchFamily="2" charset="2"/>
              </a:rPr>
              <a:t> + H</a:t>
            </a:r>
            <a:r>
              <a:rPr lang="en-US" altLang="en-US" sz="2400" baseline="-25000" dirty="0">
                <a:sym typeface="Wingdings" panose="05000000000000000000" pitchFamily="2" charset="2"/>
              </a:rPr>
              <a:t>2</a:t>
            </a:r>
            <a:r>
              <a:rPr lang="en-US" altLang="en-US" sz="2400" dirty="0">
                <a:sym typeface="Wingdings" panose="05000000000000000000" pitchFamily="2" charset="2"/>
              </a:rPr>
              <a:t>O</a:t>
            </a:r>
            <a:r>
              <a:rPr lang="en-US" altLang="en-US" sz="2400" baseline="-25000" dirty="0">
                <a:sym typeface="Wingdings" panose="05000000000000000000" pitchFamily="2" charset="2"/>
              </a:rPr>
              <a:t>(l)</a:t>
            </a:r>
            <a:r>
              <a:rPr lang="en-US" altLang="en-US" sz="2400" dirty="0">
                <a:sym typeface="Wingdings" panose="05000000000000000000" pitchFamily="2" charset="2"/>
              </a:rPr>
              <a:t> </a:t>
            </a:r>
            <a:r>
              <a:rPr lang="en-AU" altLang="en-US" sz="2400" dirty="0"/>
              <a:t>⇌ NH</a:t>
            </a:r>
            <a:r>
              <a:rPr lang="en-AU" altLang="en-US" sz="2400" baseline="-25000" dirty="0"/>
              <a:t>4</a:t>
            </a:r>
            <a:r>
              <a:rPr lang="en-AU" altLang="en-US" sz="2400" baseline="30000" dirty="0"/>
              <a:t>+</a:t>
            </a:r>
            <a:r>
              <a:rPr lang="en-AU" altLang="en-US" sz="2400" baseline="-25000" dirty="0"/>
              <a:t>(</a:t>
            </a:r>
            <a:r>
              <a:rPr lang="en-AU" altLang="en-US" sz="2400" baseline="-25000" dirty="0" err="1"/>
              <a:t>aq</a:t>
            </a:r>
            <a:r>
              <a:rPr lang="en-AU" altLang="en-US" sz="2400" baseline="-25000" dirty="0"/>
              <a:t>)</a:t>
            </a:r>
            <a:r>
              <a:rPr lang="en-AU" altLang="en-US" sz="2400" dirty="0"/>
              <a:t> + OH</a:t>
            </a:r>
            <a:r>
              <a:rPr lang="en-AU" altLang="en-US" sz="2400" baseline="30000" dirty="0"/>
              <a:t>-</a:t>
            </a:r>
            <a:r>
              <a:rPr lang="en-AU" altLang="en-US" sz="2400" baseline="-25000" dirty="0"/>
              <a:t>(</a:t>
            </a:r>
            <a:r>
              <a:rPr lang="en-AU" altLang="en-US" sz="2400" baseline="-25000" dirty="0" err="1"/>
              <a:t>aq</a:t>
            </a:r>
            <a:r>
              <a:rPr lang="en-AU" altLang="en-US" sz="2400" baseline="-25000" dirty="0"/>
              <a:t>)</a:t>
            </a:r>
            <a:endParaRPr lang="en-US" altLang="en-US" sz="2400" baseline="30000" dirty="0"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endParaRPr lang="en-US" altLang="en-US" sz="2400" baseline="-25000" dirty="0"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endParaRPr lang="en-US" altLang="en-US" sz="2400" baseline="-25000" dirty="0">
              <a:sym typeface="Wingdings" panose="05000000000000000000" pitchFamily="2" charset="2"/>
            </a:endParaRPr>
          </a:p>
          <a:p>
            <a:pPr marL="457200" indent="-457200">
              <a:buFontTx/>
              <a:buAutoNum type="arabicPeriod"/>
            </a:pPr>
            <a:endParaRPr lang="en-AU" altLang="en-US" sz="24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517648" y="1917319"/>
            <a:ext cx="1676400" cy="908050"/>
            <a:chOff x="1066800" y="779879"/>
            <a:chExt cx="1676400" cy="908056"/>
          </a:xfrm>
        </p:grpSpPr>
        <p:sp>
          <p:nvSpPr>
            <p:cNvPr id="2" name="Rectangle 1"/>
            <p:cNvSpPr/>
            <p:nvPr/>
          </p:nvSpPr>
          <p:spPr>
            <a:xfrm>
              <a:off x="1066800" y="779879"/>
              <a:ext cx="1676400" cy="439741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1286" name="TextBox 2"/>
            <p:cNvSpPr txBox="1">
              <a:spLocks noChangeArrowheads="1"/>
            </p:cNvSpPr>
            <p:nvPr/>
          </p:nvSpPr>
          <p:spPr bwMode="auto">
            <a:xfrm>
              <a:off x="1371600" y="1226270"/>
              <a:ext cx="7825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AU" altLang="en-US" sz="2400">
                  <a:solidFill>
                    <a:srgbClr val="FF0000"/>
                  </a:solidFill>
                </a:rPr>
                <a:t>Acid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194048" y="1914938"/>
            <a:ext cx="992187" cy="911225"/>
            <a:chOff x="2945253" y="789604"/>
            <a:chExt cx="991222" cy="911496"/>
          </a:xfrm>
        </p:grpSpPr>
        <p:sp>
          <p:nvSpPr>
            <p:cNvPr id="8" name="Rectangle 7"/>
            <p:cNvSpPr/>
            <p:nvPr/>
          </p:nvSpPr>
          <p:spPr>
            <a:xfrm>
              <a:off x="2945253" y="789604"/>
              <a:ext cx="864346" cy="439869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1284" name="TextBox 8"/>
            <p:cNvSpPr txBox="1">
              <a:spLocks noChangeArrowheads="1"/>
            </p:cNvSpPr>
            <p:nvPr/>
          </p:nvSpPr>
          <p:spPr bwMode="auto">
            <a:xfrm>
              <a:off x="2995529" y="1239435"/>
              <a:ext cx="9409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AU" altLang="en-US" sz="2400">
                  <a:solidFill>
                    <a:srgbClr val="0070C0"/>
                  </a:solidFill>
                </a:rPr>
                <a:t>Base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445179" y="3441318"/>
            <a:ext cx="1187450" cy="908050"/>
            <a:chOff x="1066800" y="779879"/>
            <a:chExt cx="1187938" cy="908056"/>
          </a:xfrm>
        </p:grpSpPr>
        <p:sp>
          <p:nvSpPr>
            <p:cNvPr id="13" name="Rectangle 12"/>
            <p:cNvSpPr/>
            <p:nvPr/>
          </p:nvSpPr>
          <p:spPr>
            <a:xfrm>
              <a:off x="1066800" y="779879"/>
              <a:ext cx="1187938" cy="439740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1282" name="TextBox 13"/>
            <p:cNvSpPr txBox="1">
              <a:spLocks noChangeArrowheads="1"/>
            </p:cNvSpPr>
            <p:nvPr/>
          </p:nvSpPr>
          <p:spPr bwMode="auto">
            <a:xfrm>
              <a:off x="1371600" y="1226270"/>
              <a:ext cx="7825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AU" altLang="en-US" sz="2400">
                  <a:solidFill>
                    <a:srgbClr val="FF0000"/>
                  </a:solidFill>
                </a:rPr>
                <a:t>Acid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879552" y="3441318"/>
            <a:ext cx="990600" cy="911225"/>
            <a:chOff x="2945253" y="789604"/>
            <a:chExt cx="991222" cy="911496"/>
          </a:xfrm>
        </p:grpSpPr>
        <p:sp>
          <p:nvSpPr>
            <p:cNvPr id="16" name="Rectangle 15"/>
            <p:cNvSpPr/>
            <p:nvPr/>
          </p:nvSpPr>
          <p:spPr>
            <a:xfrm>
              <a:off x="2945253" y="789604"/>
              <a:ext cx="864142" cy="439868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1280" name="TextBox 16"/>
            <p:cNvSpPr txBox="1">
              <a:spLocks noChangeArrowheads="1"/>
            </p:cNvSpPr>
            <p:nvPr/>
          </p:nvSpPr>
          <p:spPr bwMode="auto">
            <a:xfrm>
              <a:off x="2995529" y="1239435"/>
              <a:ext cx="9409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AU" altLang="en-US" sz="2400">
                  <a:solidFill>
                    <a:srgbClr val="0070C0"/>
                  </a:solidFill>
                </a:rPr>
                <a:t>Base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484264" y="4881974"/>
            <a:ext cx="790575" cy="908050"/>
            <a:chOff x="1066800" y="779879"/>
            <a:chExt cx="791066" cy="908497"/>
          </a:xfrm>
        </p:grpSpPr>
        <p:sp>
          <p:nvSpPr>
            <p:cNvPr id="19" name="Rectangle 18"/>
            <p:cNvSpPr/>
            <p:nvPr/>
          </p:nvSpPr>
          <p:spPr>
            <a:xfrm>
              <a:off x="1066800" y="779879"/>
              <a:ext cx="791066" cy="439954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1278" name="TextBox 19"/>
            <p:cNvSpPr txBox="1">
              <a:spLocks noChangeArrowheads="1"/>
            </p:cNvSpPr>
            <p:nvPr/>
          </p:nvSpPr>
          <p:spPr bwMode="auto">
            <a:xfrm>
              <a:off x="1066800" y="1226711"/>
              <a:ext cx="7825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AU" altLang="en-US" sz="2400">
                  <a:solidFill>
                    <a:srgbClr val="FF0000"/>
                  </a:solidFill>
                </a:rPr>
                <a:t>Acid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2539933" y="4816780"/>
            <a:ext cx="992187" cy="911225"/>
            <a:chOff x="2945253" y="789604"/>
            <a:chExt cx="991222" cy="911496"/>
          </a:xfrm>
        </p:grpSpPr>
        <p:sp>
          <p:nvSpPr>
            <p:cNvPr id="22" name="Rectangle 21"/>
            <p:cNvSpPr/>
            <p:nvPr/>
          </p:nvSpPr>
          <p:spPr>
            <a:xfrm>
              <a:off x="2945253" y="789604"/>
              <a:ext cx="864346" cy="439868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1276" name="TextBox 22"/>
            <p:cNvSpPr txBox="1">
              <a:spLocks noChangeArrowheads="1"/>
            </p:cNvSpPr>
            <p:nvPr/>
          </p:nvSpPr>
          <p:spPr bwMode="auto">
            <a:xfrm>
              <a:off x="2995529" y="1239435"/>
              <a:ext cx="9409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AU" altLang="en-US" sz="2400">
                  <a:solidFill>
                    <a:srgbClr val="0070C0"/>
                  </a:solidFill>
                </a:rPr>
                <a:t>Base</a:t>
              </a: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571500" y="1165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>
                <a:solidFill>
                  <a:srgbClr val="FF0000"/>
                </a:solidFill>
                <a:latin typeface="Arial Black" panose="020B0A04020102020204" pitchFamily="34" charset="0"/>
              </a:rPr>
              <a:t>REVIEW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179" y="1271785"/>
            <a:ext cx="664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Identify the </a:t>
            </a:r>
            <a:r>
              <a:rPr lang="en-AU" altLang="en-US" sz="2800" b="1" dirty="0" err="1"/>
              <a:t>Brønsted</a:t>
            </a:r>
            <a:r>
              <a:rPr lang="en-AU" altLang="en-US" sz="2800" b="1" dirty="0"/>
              <a:t>–Lowry acid and base</a:t>
            </a:r>
            <a:r>
              <a:rPr lang="en-AU" altLang="en-US" sz="2800" b="1" u="sng" dirty="0"/>
              <a:t>.</a:t>
            </a:r>
            <a:endParaRPr lang="en-AU" sz="2800" b="1" dirty="0"/>
          </a:p>
        </p:txBody>
      </p:sp>
    </p:spTree>
    <p:extLst>
      <p:ext uri="{BB962C8B-B14F-4D97-AF65-F5344CB8AC3E}">
        <p14:creationId xmlns:p14="http://schemas.microsoft.com/office/powerpoint/2010/main" val="30496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-64008"/>
            <a:ext cx="11204448" cy="1325563"/>
          </a:xfrm>
        </p:spPr>
        <p:txBody>
          <a:bodyPr>
            <a:normAutofit/>
          </a:bodyPr>
          <a:lstStyle/>
          <a:p>
            <a:r>
              <a:rPr lang="en-AU" sz="3200" dirty="0"/>
              <a:t>Water is self ionising (to a very small extent) </a:t>
            </a:r>
          </a:p>
        </p:txBody>
      </p:sp>
      <p:pic>
        <p:nvPicPr>
          <p:cNvPr id="7" name="Acids, Bases and pH 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775" y="1435100"/>
            <a:ext cx="6503988" cy="4878388"/>
          </a:xfrm>
        </p:spPr>
      </p:pic>
      <p:sp>
        <p:nvSpPr>
          <p:cNvPr id="6" name="Content Placeholder 2"/>
          <p:cNvSpPr>
            <a:spLocks noGrp="1"/>
          </p:cNvSpPr>
          <p:nvPr>
            <p:ph sz="half" idx="2"/>
          </p:nvPr>
        </p:nvSpPr>
        <p:spPr>
          <a:xfrm>
            <a:off x="3022314" y="914399"/>
            <a:ext cx="5967984" cy="521209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H</a:t>
            </a:r>
            <a:r>
              <a:rPr lang="en-AU" baseline="-25000" dirty="0"/>
              <a:t>2</a:t>
            </a:r>
            <a:r>
              <a:rPr lang="en-AU" dirty="0"/>
              <a:t>O (l) + H</a:t>
            </a:r>
            <a:r>
              <a:rPr lang="en-AU" baseline="-25000" dirty="0"/>
              <a:t>2</a:t>
            </a:r>
            <a:r>
              <a:rPr lang="en-AU" dirty="0"/>
              <a:t>O (l) </a:t>
            </a:r>
            <a:r>
              <a:rPr lang="en-AU" altLang="en-US" dirty="0"/>
              <a:t>⇌ </a:t>
            </a:r>
            <a:r>
              <a:rPr lang="en-AU" altLang="en-US" dirty="0">
                <a:solidFill>
                  <a:srgbClr val="FF0000"/>
                </a:solidFill>
              </a:rPr>
              <a:t>H</a:t>
            </a:r>
            <a:r>
              <a:rPr lang="en-AU" altLang="en-US" baseline="-25000" dirty="0">
                <a:solidFill>
                  <a:srgbClr val="FF0000"/>
                </a:solidFill>
              </a:rPr>
              <a:t>3</a:t>
            </a:r>
            <a:r>
              <a:rPr lang="en-AU" altLang="en-US" dirty="0"/>
              <a:t>O</a:t>
            </a:r>
            <a:r>
              <a:rPr lang="en-AU" altLang="en-US" baseline="30000" dirty="0"/>
              <a:t>+</a:t>
            </a:r>
            <a:r>
              <a:rPr lang="en-AU" altLang="en-US" dirty="0"/>
              <a:t> (</a:t>
            </a:r>
            <a:r>
              <a:rPr lang="en-AU" altLang="en-US" dirty="0" err="1"/>
              <a:t>aq</a:t>
            </a:r>
            <a:r>
              <a:rPr lang="en-AU" altLang="en-US" dirty="0"/>
              <a:t>) + </a:t>
            </a:r>
            <a:r>
              <a:rPr lang="en-AU" altLang="en-US" dirty="0">
                <a:solidFill>
                  <a:srgbClr val="00B0F0"/>
                </a:solidFill>
              </a:rPr>
              <a:t>OH</a:t>
            </a:r>
            <a:r>
              <a:rPr lang="en-AU" altLang="en-US" baseline="30000" dirty="0">
                <a:solidFill>
                  <a:srgbClr val="00B0F0"/>
                </a:solidFill>
              </a:rPr>
              <a:t>-</a:t>
            </a:r>
            <a:r>
              <a:rPr lang="en-AU" altLang="en-US" dirty="0"/>
              <a:t> (</a:t>
            </a:r>
            <a:r>
              <a:rPr lang="en-AU" altLang="en-US" dirty="0" err="1"/>
              <a:t>aq</a:t>
            </a:r>
            <a:r>
              <a:rPr lang="en-AU" altLang="en-US" dirty="0"/>
              <a:t>)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530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1609344" y="838200"/>
            <a:ext cx="8372856" cy="2895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altLang="en-US" b="1" dirty="0"/>
              <a:t>pH scale:</a:t>
            </a:r>
          </a:p>
          <a:p>
            <a:pPr marL="0" indent="0">
              <a:buNone/>
            </a:pPr>
            <a:r>
              <a:rPr lang="en-AU" altLang="en-US" sz="2000" dirty="0"/>
              <a:t>The pH scale can be used to indicate whether a </a:t>
            </a:r>
            <a:r>
              <a:rPr lang="en-AU" altLang="en-US" sz="2000" b="1" u="sng" dirty="0"/>
              <a:t>solution</a:t>
            </a:r>
            <a:r>
              <a:rPr lang="en-AU" altLang="en-US" sz="2000" dirty="0"/>
              <a:t> is: </a:t>
            </a:r>
          </a:p>
          <a:p>
            <a:pPr marL="0" indent="0">
              <a:buNone/>
            </a:pPr>
            <a:endParaRPr lang="en-AU" altLang="en-US" sz="2000" dirty="0"/>
          </a:p>
          <a:p>
            <a:pPr marL="0" indent="0">
              <a:buNone/>
            </a:pPr>
            <a:r>
              <a:rPr lang="en-AU" altLang="en-US" sz="2000" dirty="0"/>
              <a:t>acidic    		pH &lt; 7       (&lt; less than)</a:t>
            </a:r>
          </a:p>
          <a:p>
            <a:pPr marL="0" indent="0">
              <a:buNone/>
            </a:pPr>
            <a:r>
              <a:rPr lang="en-AU" altLang="en-US" sz="2000" dirty="0"/>
              <a:t>Neutral		pH = 7</a:t>
            </a:r>
          </a:p>
          <a:p>
            <a:pPr marL="0" indent="0">
              <a:buNone/>
            </a:pPr>
            <a:r>
              <a:rPr lang="en-AU" altLang="en-US" sz="2000" dirty="0"/>
              <a:t>Basic		pH &gt; 7       (&gt; greater than)</a:t>
            </a:r>
          </a:p>
          <a:p>
            <a:pPr marL="0" indent="0">
              <a:buNone/>
            </a:pPr>
            <a:endParaRPr lang="en-AU" altLang="en-US" sz="2000" dirty="0"/>
          </a:p>
          <a:p>
            <a:pPr marL="0" indent="0">
              <a:buNone/>
            </a:pPr>
            <a:endParaRPr lang="en-AU" alt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altLang="en-US" sz="2000" dirty="0">
                <a:sym typeface="Wingdings" panose="05000000000000000000" pitchFamily="2" charset="2"/>
              </a:rPr>
              <a:t>      </a:t>
            </a:r>
            <a:endParaRPr lang="en-AU" altLang="en-US" sz="2000" baseline="30000" dirty="0"/>
          </a:p>
        </p:txBody>
      </p:sp>
      <p:pic>
        <p:nvPicPr>
          <p:cNvPr id="717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3579207"/>
            <a:ext cx="9683496" cy="328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understand that water is a weak electrolyte and the self-ionisation of water is represented by Kw = [H+][OH–]; Kw can be used to calculate the concentration of hydrogen ions from the concentration of hydroxide ions in a solution</a:t>
            </a:r>
            <a:endParaRPr lang="en-AU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92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8" y="941832"/>
            <a:ext cx="10515600" cy="5006531"/>
          </a:xfrm>
        </p:spPr>
        <p:txBody>
          <a:bodyPr/>
          <a:lstStyle/>
          <a:p>
            <a:r>
              <a:rPr lang="en-AU" dirty="0"/>
              <a:t>At 25</a:t>
            </a:r>
            <a:r>
              <a:rPr lang="en-AU" baseline="30000" dirty="0"/>
              <a:t>o</a:t>
            </a:r>
            <a:r>
              <a:rPr lang="en-AU" dirty="0"/>
              <a:t>C</a:t>
            </a:r>
            <a:r>
              <a:rPr lang="en-AU" baseline="-25000" dirty="0"/>
              <a:t> </a:t>
            </a:r>
            <a:r>
              <a:rPr lang="en-AU" dirty="0"/>
              <a:t>the Kc of water is 1.0 x 10</a:t>
            </a:r>
            <a:r>
              <a:rPr lang="en-AU" baseline="30000" dirty="0"/>
              <a:t>-14</a:t>
            </a:r>
            <a:endParaRPr lang="en-AU" dirty="0"/>
          </a:p>
          <a:p>
            <a:r>
              <a:rPr lang="en-AU" dirty="0"/>
              <a:t>Determine the concentration of H</a:t>
            </a:r>
            <a:r>
              <a:rPr lang="en-AU" baseline="-25000" dirty="0"/>
              <a:t>3</a:t>
            </a:r>
            <a:r>
              <a:rPr lang="en-AU" dirty="0"/>
              <a:t>O+ and OH</a:t>
            </a:r>
            <a:r>
              <a:rPr lang="en-AU" baseline="30000" dirty="0"/>
              <a:t>-</a:t>
            </a:r>
            <a:r>
              <a:rPr lang="en-AU" dirty="0"/>
              <a:t> at equilibrium for the ionisation of water.</a:t>
            </a:r>
          </a:p>
          <a:p>
            <a:endParaRPr lang="en-AU" baseline="30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0768" y="-701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buNone/>
            </a:pPr>
            <a:r>
              <a:rPr lang="en-AU" sz="1600" dirty="0">
                <a:solidFill>
                  <a:srgbClr val="00B0F0"/>
                </a:solidFill>
              </a:rPr>
              <a:t>3.1.5 a understand that water is a weak electrolyte and the self-ionisation of water is represented by Kw = [H+][OH–]; Kw can be used to calculate the concentration of hydrogen ions from the concentration of hydroxide ions in a solution </a:t>
            </a:r>
            <a:endParaRPr lang="en-AU" alt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1141169" y="3605057"/>
            <a:ext cx="30636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Kc = [</a:t>
            </a:r>
            <a:r>
              <a:rPr lang="en-AU" altLang="en-US" sz="3200" dirty="0">
                <a:solidFill>
                  <a:srgbClr val="FF0000"/>
                </a:solidFill>
              </a:rPr>
              <a:t>H</a:t>
            </a:r>
            <a:r>
              <a:rPr lang="en-AU" altLang="en-US" sz="3200" baseline="-25000" dirty="0">
                <a:solidFill>
                  <a:srgbClr val="FF0000"/>
                </a:solidFill>
              </a:rPr>
              <a:t>3</a:t>
            </a:r>
            <a:r>
              <a:rPr lang="en-AU" altLang="en-US" sz="3200" dirty="0"/>
              <a:t>O</a:t>
            </a:r>
            <a:r>
              <a:rPr lang="en-AU" altLang="en-US" sz="3200" baseline="30000" dirty="0"/>
              <a:t>+</a:t>
            </a:r>
            <a:r>
              <a:rPr lang="en-AU" altLang="en-US" sz="3200" dirty="0"/>
              <a:t>] [</a:t>
            </a:r>
            <a:r>
              <a:rPr lang="en-AU" altLang="en-US" sz="3200" dirty="0">
                <a:solidFill>
                  <a:srgbClr val="00B0F0"/>
                </a:solidFill>
              </a:rPr>
              <a:t>OH</a:t>
            </a:r>
            <a:r>
              <a:rPr lang="en-AU" altLang="en-US" sz="3200" baseline="30000" dirty="0">
                <a:solidFill>
                  <a:srgbClr val="00B0F0"/>
                </a:solidFill>
              </a:rPr>
              <a:t>-</a:t>
            </a:r>
            <a:r>
              <a:rPr lang="en-AU" altLang="en-US" sz="3200" dirty="0"/>
              <a:t>]</a:t>
            </a:r>
            <a:r>
              <a:rPr lang="en-AU" sz="32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0768" y="3104983"/>
            <a:ext cx="414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1. State the equilibrium constant equation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58945" y="2307130"/>
            <a:ext cx="67329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H</a:t>
            </a:r>
            <a:r>
              <a:rPr lang="en-AU" sz="3200" baseline="-25000" dirty="0"/>
              <a:t>2</a:t>
            </a:r>
            <a:r>
              <a:rPr lang="en-AU" sz="3200" dirty="0"/>
              <a:t>O (l) + H</a:t>
            </a:r>
            <a:r>
              <a:rPr lang="en-AU" sz="3200" baseline="-25000" dirty="0"/>
              <a:t>2</a:t>
            </a:r>
            <a:r>
              <a:rPr lang="en-AU" sz="3200" dirty="0"/>
              <a:t>O (l) </a:t>
            </a:r>
            <a:r>
              <a:rPr lang="en-AU" altLang="en-US" sz="3200" dirty="0"/>
              <a:t>⇌ </a:t>
            </a:r>
            <a:r>
              <a:rPr lang="en-AU" altLang="en-US" sz="3200" dirty="0">
                <a:solidFill>
                  <a:srgbClr val="FF0000"/>
                </a:solidFill>
              </a:rPr>
              <a:t>H</a:t>
            </a:r>
            <a:r>
              <a:rPr lang="en-AU" altLang="en-US" sz="3200" baseline="-25000" dirty="0">
                <a:solidFill>
                  <a:srgbClr val="FF0000"/>
                </a:solidFill>
              </a:rPr>
              <a:t>3</a:t>
            </a:r>
            <a:r>
              <a:rPr lang="en-AU" altLang="en-US" sz="3200" dirty="0"/>
              <a:t>O</a:t>
            </a:r>
            <a:r>
              <a:rPr lang="en-AU" altLang="en-US" sz="3200" baseline="30000" dirty="0"/>
              <a:t>+</a:t>
            </a:r>
            <a:r>
              <a:rPr lang="en-AU" altLang="en-US" sz="3200" dirty="0"/>
              <a:t> (</a:t>
            </a:r>
            <a:r>
              <a:rPr lang="en-AU" altLang="en-US" sz="3200" dirty="0" err="1"/>
              <a:t>aq</a:t>
            </a:r>
            <a:r>
              <a:rPr lang="en-AU" altLang="en-US" sz="3200" dirty="0"/>
              <a:t>) + </a:t>
            </a:r>
            <a:r>
              <a:rPr lang="en-AU" altLang="en-US" sz="3200" dirty="0">
                <a:solidFill>
                  <a:srgbClr val="00B0F0"/>
                </a:solidFill>
              </a:rPr>
              <a:t>OH</a:t>
            </a:r>
            <a:r>
              <a:rPr lang="en-AU" altLang="en-US" sz="3200" baseline="30000" dirty="0">
                <a:solidFill>
                  <a:srgbClr val="00B0F0"/>
                </a:solidFill>
              </a:rPr>
              <a:t>-</a:t>
            </a:r>
            <a:r>
              <a:rPr lang="en-AU" altLang="en-US" sz="3200" dirty="0"/>
              <a:t> (</a:t>
            </a:r>
            <a:r>
              <a:rPr lang="en-AU" altLang="en-US" sz="3200" dirty="0" err="1"/>
              <a:t>aq</a:t>
            </a:r>
            <a:r>
              <a:rPr lang="en-AU" altLang="en-US" sz="3200" dirty="0"/>
              <a:t>)</a:t>
            </a:r>
            <a:r>
              <a:rPr lang="en-AU" sz="3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6968" y="4437375"/>
            <a:ext cx="483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2. Determine what variable we will use for [H</a:t>
            </a:r>
            <a:r>
              <a:rPr lang="en-AU" baseline="-25000" dirty="0">
                <a:solidFill>
                  <a:srgbClr val="FF0000"/>
                </a:solidFill>
              </a:rPr>
              <a:t>3</a:t>
            </a:r>
            <a:r>
              <a:rPr lang="en-AU" dirty="0">
                <a:solidFill>
                  <a:srgbClr val="FF0000"/>
                </a:solidFill>
              </a:rPr>
              <a:t>O</a:t>
            </a:r>
            <a:r>
              <a:rPr lang="en-AU" baseline="30000" dirty="0">
                <a:solidFill>
                  <a:srgbClr val="FF0000"/>
                </a:solidFill>
              </a:rPr>
              <a:t>+</a:t>
            </a:r>
            <a:r>
              <a:rPr lang="en-AU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1169" y="4881157"/>
            <a:ext cx="2724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Let [</a:t>
            </a:r>
            <a:r>
              <a:rPr lang="en-AU" altLang="en-US" sz="3200" dirty="0">
                <a:solidFill>
                  <a:srgbClr val="FF0000"/>
                </a:solidFill>
              </a:rPr>
              <a:t>H</a:t>
            </a:r>
            <a:r>
              <a:rPr lang="en-AU" altLang="en-US" sz="3200" baseline="-25000" dirty="0">
                <a:solidFill>
                  <a:srgbClr val="FF0000"/>
                </a:solidFill>
              </a:rPr>
              <a:t>3</a:t>
            </a:r>
            <a:r>
              <a:rPr lang="en-AU" altLang="en-US" sz="3200" dirty="0"/>
              <a:t>O</a:t>
            </a:r>
            <a:r>
              <a:rPr lang="en-AU" altLang="en-US" sz="3200" baseline="30000" dirty="0"/>
              <a:t>+</a:t>
            </a:r>
            <a:r>
              <a:rPr lang="en-AU" altLang="en-US" sz="3200" dirty="0"/>
              <a:t>] be x</a:t>
            </a:r>
            <a:r>
              <a:rPr lang="en-AU" sz="32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9104" y="3104983"/>
            <a:ext cx="236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3. Substitute and solve.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62709" y="3358721"/>
            <a:ext cx="30636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Kc = [</a:t>
            </a:r>
            <a:r>
              <a:rPr lang="en-AU" altLang="en-US" sz="3200" dirty="0">
                <a:solidFill>
                  <a:srgbClr val="FF0000"/>
                </a:solidFill>
              </a:rPr>
              <a:t>H</a:t>
            </a:r>
            <a:r>
              <a:rPr lang="en-AU" altLang="en-US" sz="3200" baseline="-25000" dirty="0">
                <a:solidFill>
                  <a:srgbClr val="FF0000"/>
                </a:solidFill>
              </a:rPr>
              <a:t>3</a:t>
            </a:r>
            <a:r>
              <a:rPr lang="en-AU" altLang="en-US" sz="3200" dirty="0"/>
              <a:t>O</a:t>
            </a:r>
            <a:r>
              <a:rPr lang="en-AU" altLang="en-US" sz="3200" baseline="30000" dirty="0"/>
              <a:t>+</a:t>
            </a:r>
            <a:r>
              <a:rPr lang="en-AU" altLang="en-US" sz="3200" dirty="0"/>
              <a:t>] [</a:t>
            </a:r>
            <a:r>
              <a:rPr lang="en-AU" altLang="en-US" sz="3200" dirty="0">
                <a:solidFill>
                  <a:srgbClr val="00B0F0"/>
                </a:solidFill>
              </a:rPr>
              <a:t>OH</a:t>
            </a:r>
            <a:r>
              <a:rPr lang="en-AU" altLang="en-US" sz="3200" baseline="30000" dirty="0">
                <a:solidFill>
                  <a:srgbClr val="00B0F0"/>
                </a:solidFill>
              </a:rPr>
              <a:t>-</a:t>
            </a:r>
            <a:r>
              <a:rPr lang="en-AU" altLang="en-US" sz="3200" dirty="0"/>
              <a:t>]</a:t>
            </a:r>
            <a:r>
              <a:rPr lang="en-AU" sz="3200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0588" y="3895136"/>
            <a:ext cx="3288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1.0 x 10</a:t>
            </a:r>
            <a:r>
              <a:rPr lang="en-AU" sz="3200" baseline="30000" dirty="0"/>
              <a:t>-14</a:t>
            </a:r>
            <a:r>
              <a:rPr lang="en-AU" sz="3200" dirty="0"/>
              <a:t> = [</a:t>
            </a:r>
            <a:r>
              <a:rPr lang="en-AU" sz="3200" dirty="0">
                <a:solidFill>
                  <a:srgbClr val="FF0000"/>
                </a:solidFill>
              </a:rPr>
              <a:t>x</a:t>
            </a:r>
            <a:r>
              <a:rPr lang="en-AU" altLang="en-US" sz="3200" dirty="0"/>
              <a:t>] [</a:t>
            </a:r>
            <a:r>
              <a:rPr lang="en-AU" altLang="en-US" sz="3200" dirty="0">
                <a:solidFill>
                  <a:srgbClr val="00B0F0"/>
                </a:solidFill>
              </a:rPr>
              <a:t>x</a:t>
            </a:r>
            <a:r>
              <a:rPr lang="en-AU" altLang="en-US" sz="3200" dirty="0"/>
              <a:t>]</a:t>
            </a:r>
            <a:r>
              <a:rPr lang="en-AU" sz="32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90588" y="4495442"/>
            <a:ext cx="27190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1.0 x 10</a:t>
            </a:r>
            <a:r>
              <a:rPr lang="en-AU" sz="3200" baseline="30000" dirty="0"/>
              <a:t>-14</a:t>
            </a:r>
            <a:r>
              <a:rPr lang="en-AU" sz="3200" dirty="0"/>
              <a:t> = x</a:t>
            </a:r>
            <a:r>
              <a:rPr lang="en-AU" sz="3200" baseline="30000" dirty="0"/>
              <a:t>2</a:t>
            </a:r>
            <a:r>
              <a:rPr lang="en-AU" sz="32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729651" y="5029830"/>
                <a:ext cx="2800960" cy="624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AU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AU" sz="3200" dirty="0"/>
                          <m:t>1.0 </m:t>
                        </m:r>
                        <m:r>
                          <m:rPr>
                            <m:nor/>
                          </m:rPr>
                          <a:rPr lang="en-AU" sz="3200" dirty="0"/>
                          <m:t>x</m:t>
                        </m:r>
                        <m:r>
                          <m:rPr>
                            <m:nor/>
                          </m:rPr>
                          <a:rPr lang="en-AU" sz="3200" dirty="0"/>
                          <m:t> 10−14</m:t>
                        </m:r>
                        <m:r>
                          <a:rPr lang="en-AU" sz="3200" b="0" i="1" baseline="30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AU" sz="3200" dirty="0"/>
                  <a:t>= x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51" y="5029830"/>
                <a:ext cx="2800960" cy="624082"/>
              </a:xfrm>
              <a:prstGeom prst="rect">
                <a:avLst/>
              </a:prstGeom>
              <a:blipFill>
                <a:blip r:embed="rId2"/>
                <a:stretch>
                  <a:fillRect t="-5882" r="-4575" b="-323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6458822" y="5924183"/>
            <a:ext cx="52100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1.0 x 10</a:t>
            </a:r>
            <a:r>
              <a:rPr lang="en-AU" sz="3200" baseline="30000" dirty="0"/>
              <a:t>-7</a:t>
            </a:r>
            <a:r>
              <a:rPr lang="en-AU" sz="3200" dirty="0"/>
              <a:t>= </a:t>
            </a:r>
            <a:r>
              <a:rPr lang="en-AU" sz="3200" dirty="0">
                <a:solidFill>
                  <a:srgbClr val="FF0000"/>
                </a:solidFill>
              </a:rPr>
              <a:t>x   </a:t>
            </a:r>
            <a:r>
              <a:rPr lang="en-AU" sz="3200" dirty="0"/>
              <a:t>&amp;</a:t>
            </a:r>
            <a:r>
              <a:rPr lang="en-AU" sz="3200" dirty="0">
                <a:solidFill>
                  <a:srgbClr val="FF0000"/>
                </a:solidFill>
              </a:rPr>
              <a:t>   </a:t>
            </a:r>
            <a:r>
              <a:rPr lang="en-AU" sz="3200" dirty="0">
                <a:solidFill>
                  <a:srgbClr val="00B0F0"/>
                </a:solidFill>
              </a:rPr>
              <a:t>x</a:t>
            </a:r>
            <a:r>
              <a:rPr lang="en-AU" sz="3200" dirty="0">
                <a:solidFill>
                  <a:srgbClr val="FF0000"/>
                </a:solidFill>
              </a:rPr>
              <a:t> </a:t>
            </a:r>
            <a:r>
              <a:rPr lang="en-AU" sz="3200" dirty="0"/>
              <a:t>= 1.0 x 10</a:t>
            </a:r>
            <a:r>
              <a:rPr lang="en-AU" sz="3200" baseline="30000" dirty="0"/>
              <a:t>-7</a:t>
            </a:r>
            <a:r>
              <a:rPr lang="en-A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2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8" y="941832"/>
            <a:ext cx="10515600" cy="5006531"/>
          </a:xfrm>
        </p:spPr>
        <p:txBody>
          <a:bodyPr/>
          <a:lstStyle/>
          <a:p>
            <a:r>
              <a:rPr lang="en-AU" dirty="0"/>
              <a:t>Using the value of K</a:t>
            </a:r>
            <a:r>
              <a:rPr lang="en-AU" baseline="-25000" dirty="0">
                <a:solidFill>
                  <a:srgbClr val="FF0000"/>
                </a:solidFill>
              </a:rPr>
              <a:t>w</a:t>
            </a:r>
            <a:r>
              <a:rPr lang="en-AU" dirty="0"/>
              <a:t> of water is 1.0 x 10</a:t>
            </a:r>
            <a:r>
              <a:rPr lang="en-AU" baseline="30000" dirty="0"/>
              <a:t>-14 </a:t>
            </a:r>
            <a:r>
              <a:rPr lang="en-AU" dirty="0"/>
              <a:t>at 25</a:t>
            </a:r>
            <a:r>
              <a:rPr lang="en-AU" baseline="30000" dirty="0"/>
              <a:t>o</a:t>
            </a:r>
            <a:r>
              <a:rPr lang="en-AU" dirty="0"/>
              <a:t>C</a:t>
            </a:r>
          </a:p>
          <a:p>
            <a:r>
              <a:rPr lang="en-AU" dirty="0"/>
              <a:t>Calculate the concentration of H</a:t>
            </a:r>
            <a:r>
              <a:rPr lang="en-AU" baseline="-25000" dirty="0"/>
              <a:t>3</a:t>
            </a:r>
            <a:r>
              <a:rPr lang="en-AU" dirty="0"/>
              <a:t>O+ and OH</a:t>
            </a:r>
            <a:r>
              <a:rPr lang="en-AU" baseline="30000" dirty="0"/>
              <a:t>-</a:t>
            </a:r>
            <a:r>
              <a:rPr lang="en-AU" dirty="0"/>
              <a:t> in 0.10mol L</a:t>
            </a:r>
            <a:r>
              <a:rPr lang="en-AU" baseline="30000" dirty="0"/>
              <a:t>-1</a:t>
            </a:r>
            <a:r>
              <a:rPr lang="en-AU" dirty="0"/>
              <a:t> </a:t>
            </a:r>
            <a:r>
              <a:rPr lang="en-AU" dirty="0" err="1"/>
              <a:t>HCl</a:t>
            </a:r>
            <a:r>
              <a:rPr lang="en-AU" dirty="0"/>
              <a:t>.</a:t>
            </a:r>
          </a:p>
          <a:p>
            <a:pPr marL="0" indent="0" algn="ctr">
              <a:buNone/>
            </a:pPr>
            <a:r>
              <a:rPr lang="en-AU" dirty="0" err="1"/>
              <a:t>HCl</a:t>
            </a:r>
            <a:r>
              <a:rPr lang="en-AU" dirty="0"/>
              <a:t> (</a:t>
            </a:r>
            <a:r>
              <a:rPr lang="en-AU" dirty="0" err="1"/>
              <a:t>aq</a:t>
            </a:r>
            <a:r>
              <a:rPr lang="en-AU" dirty="0"/>
              <a:t>) + H</a:t>
            </a:r>
            <a:r>
              <a:rPr lang="en-AU" baseline="-25000" dirty="0"/>
              <a:t>2</a:t>
            </a:r>
            <a:r>
              <a:rPr lang="en-AU" dirty="0"/>
              <a:t>O (l) </a:t>
            </a:r>
            <a:r>
              <a:rPr lang="en-AU" dirty="0">
                <a:sym typeface="Wingdings" panose="05000000000000000000" pitchFamily="2" charset="2"/>
              </a:rPr>
              <a:t> H</a:t>
            </a:r>
            <a:r>
              <a:rPr lang="en-AU" baseline="-25000" dirty="0">
                <a:sym typeface="Wingdings" panose="05000000000000000000" pitchFamily="2" charset="2"/>
              </a:rPr>
              <a:t>3</a:t>
            </a:r>
            <a:r>
              <a:rPr lang="en-AU" dirty="0">
                <a:sym typeface="Wingdings" panose="05000000000000000000" pitchFamily="2" charset="2"/>
              </a:rPr>
              <a:t>O</a:t>
            </a:r>
            <a:r>
              <a:rPr lang="en-AU" baseline="30000" dirty="0">
                <a:sym typeface="Wingdings" panose="05000000000000000000" pitchFamily="2" charset="2"/>
              </a:rPr>
              <a:t>+</a:t>
            </a:r>
            <a:r>
              <a:rPr lang="en-AU" dirty="0">
                <a:sym typeface="Wingdings" panose="05000000000000000000" pitchFamily="2" charset="2"/>
              </a:rPr>
              <a:t> (</a:t>
            </a:r>
            <a:r>
              <a:rPr lang="en-AU" dirty="0" err="1">
                <a:sym typeface="Wingdings" panose="05000000000000000000" pitchFamily="2" charset="2"/>
              </a:rPr>
              <a:t>aq</a:t>
            </a:r>
            <a:r>
              <a:rPr lang="en-AU" dirty="0">
                <a:sym typeface="Wingdings" panose="05000000000000000000" pitchFamily="2" charset="2"/>
              </a:rPr>
              <a:t>) + Cl</a:t>
            </a:r>
            <a:r>
              <a:rPr lang="en-AU" baseline="30000" dirty="0">
                <a:sym typeface="Wingdings" panose="05000000000000000000" pitchFamily="2" charset="2"/>
              </a:rPr>
              <a:t>-</a:t>
            </a:r>
            <a:r>
              <a:rPr lang="en-AU" dirty="0">
                <a:sym typeface="Wingdings" panose="05000000000000000000" pitchFamily="2" charset="2"/>
              </a:rPr>
              <a:t> (</a:t>
            </a:r>
            <a:r>
              <a:rPr lang="en-AU" dirty="0" err="1">
                <a:sym typeface="Wingdings" panose="05000000000000000000" pitchFamily="2" charset="2"/>
              </a:rPr>
              <a:t>aq</a:t>
            </a:r>
            <a:r>
              <a:rPr lang="en-AU" dirty="0">
                <a:sym typeface="Wingdings" panose="05000000000000000000" pitchFamily="2" charset="2"/>
              </a:rPr>
              <a:t>)</a:t>
            </a:r>
            <a:endParaRPr lang="en-AU" baseline="30000" dirty="0"/>
          </a:p>
          <a:p>
            <a:endParaRPr lang="en-AU" baseline="30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86968" y="98234"/>
            <a:ext cx="10652760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AU" sz="1600" dirty="0">
                <a:solidFill>
                  <a:srgbClr val="00B0F0"/>
                </a:solidFill>
              </a:rPr>
              <a:t>understand that water is a weak electrolyte and the self-ionisation of water is represented by Kw = [H+][OH–]; Kw can be used to calculate the concentration of hydrogen ions from the concentration of hydroxide ions in a solution </a:t>
            </a:r>
            <a:endParaRPr lang="en-AU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17649" y="3051239"/>
                <a:ext cx="4121641" cy="1280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3200" dirty="0"/>
                  <a:t>[H</a:t>
                </a:r>
                <a:r>
                  <a:rPr lang="en-AU" sz="3200" baseline="-25000" dirty="0"/>
                  <a:t>3</a:t>
                </a:r>
                <a:r>
                  <a:rPr lang="en-AU" sz="3200" dirty="0"/>
                  <a:t>O</a:t>
                </a:r>
                <a:r>
                  <a:rPr lang="en-AU" sz="3200" baseline="30000" dirty="0"/>
                  <a:t>+</a:t>
                </a:r>
                <a:r>
                  <a:rPr lang="en-AU" sz="3200" dirty="0"/>
                  <a:t>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AU" sz="3200" dirty="0"/>
                  <a:t> x 0.10 </a:t>
                </a:r>
                <a:r>
                  <a:rPr lang="en-AU" sz="3200" dirty="0" err="1"/>
                  <a:t>mol</a:t>
                </a:r>
                <a:r>
                  <a:rPr lang="en-AU" sz="3200" dirty="0"/>
                  <a:t> L</a:t>
                </a:r>
                <a:r>
                  <a:rPr lang="en-AU" sz="3200" baseline="30000" dirty="0"/>
                  <a:t>-1</a:t>
                </a:r>
                <a:endParaRPr lang="en-AU" sz="3200" dirty="0"/>
              </a:p>
              <a:p>
                <a:r>
                  <a:rPr lang="en-AU" sz="3200" dirty="0"/>
                  <a:t>	  = 0.10 molL</a:t>
                </a:r>
                <a:r>
                  <a:rPr lang="en-AU" sz="3200" baseline="30000" dirty="0"/>
                  <a:t>-1</a:t>
                </a:r>
                <a:r>
                  <a:rPr lang="en-AU" sz="3200" dirty="0"/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49" y="3051239"/>
                <a:ext cx="4121641" cy="1280159"/>
              </a:xfrm>
              <a:prstGeom prst="rect">
                <a:avLst/>
              </a:prstGeom>
              <a:blipFill>
                <a:blip r:embed="rId2"/>
                <a:stretch>
                  <a:fillRect l="-3846" r="-592" b="-147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6968" y="2590173"/>
                <a:ext cx="3588546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solidFill>
                      <a:srgbClr val="FF0000"/>
                    </a:solidFill>
                  </a:rPr>
                  <a:t>1.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𝑁𝑒𝑒𝑑</m:t>
                        </m:r>
                      </m:num>
                      <m:den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𝐻𝑎𝑣𝑒</m:t>
                        </m:r>
                      </m:den>
                    </m:f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>
                    <a:solidFill>
                      <a:srgbClr val="FF0000"/>
                    </a:solidFill>
                  </a:rPr>
                  <a:t> to determine the [H</a:t>
                </a:r>
                <a:r>
                  <a:rPr lang="en-AU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AU" dirty="0">
                    <a:solidFill>
                      <a:srgbClr val="FF0000"/>
                    </a:solidFill>
                  </a:rPr>
                  <a:t>O</a:t>
                </a:r>
                <a:r>
                  <a:rPr lang="en-AU" baseline="30000" dirty="0">
                    <a:solidFill>
                      <a:srgbClr val="FF0000"/>
                    </a:solidFill>
                  </a:rPr>
                  <a:t>+</a:t>
                </a:r>
                <a:r>
                  <a:rPr lang="en-AU" dirty="0">
                    <a:solidFill>
                      <a:srgbClr val="FF000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68" y="2590173"/>
                <a:ext cx="3588546" cy="491288"/>
              </a:xfrm>
              <a:prstGeom prst="rect">
                <a:avLst/>
              </a:prstGeom>
              <a:blipFill>
                <a:blip r:embed="rId3"/>
                <a:stretch>
                  <a:fillRect l="-1531" r="-680" b="-87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583680" y="2590173"/>
            <a:ext cx="434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2. Use Kw = [H</a:t>
            </a:r>
            <a:r>
              <a:rPr lang="en-AU" baseline="-25000" dirty="0">
                <a:solidFill>
                  <a:srgbClr val="FF0000"/>
                </a:solidFill>
              </a:rPr>
              <a:t>3</a:t>
            </a:r>
            <a:r>
              <a:rPr lang="en-AU" dirty="0">
                <a:solidFill>
                  <a:srgbClr val="FF0000"/>
                </a:solidFill>
              </a:rPr>
              <a:t>O</a:t>
            </a:r>
            <a:r>
              <a:rPr lang="en-AU" baseline="30000" dirty="0">
                <a:solidFill>
                  <a:srgbClr val="FF0000"/>
                </a:solidFill>
              </a:rPr>
              <a:t>+</a:t>
            </a:r>
            <a:r>
              <a:rPr lang="en-AU" dirty="0">
                <a:solidFill>
                  <a:srgbClr val="FF0000"/>
                </a:solidFill>
              </a:rPr>
              <a:t>] [ OH</a:t>
            </a:r>
            <a:r>
              <a:rPr lang="en-AU" baseline="30000" dirty="0">
                <a:solidFill>
                  <a:srgbClr val="FF0000"/>
                </a:solidFill>
              </a:rPr>
              <a:t>-</a:t>
            </a:r>
            <a:r>
              <a:rPr lang="en-AU" dirty="0">
                <a:solidFill>
                  <a:srgbClr val="FF0000"/>
                </a:solidFill>
              </a:rPr>
              <a:t>] to determine [OH</a:t>
            </a:r>
            <a:r>
              <a:rPr lang="en-AU" baseline="30000" dirty="0">
                <a:solidFill>
                  <a:srgbClr val="FF0000"/>
                </a:solidFill>
              </a:rPr>
              <a:t>-</a:t>
            </a:r>
            <a:r>
              <a:rPr lang="en-AU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32032" y="2909118"/>
            <a:ext cx="31728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Kw = [</a:t>
            </a:r>
            <a:r>
              <a:rPr lang="en-AU" altLang="en-US" sz="3200" dirty="0">
                <a:solidFill>
                  <a:srgbClr val="FF0000"/>
                </a:solidFill>
              </a:rPr>
              <a:t>H</a:t>
            </a:r>
            <a:r>
              <a:rPr lang="en-AU" altLang="en-US" sz="3200" baseline="-25000" dirty="0">
                <a:solidFill>
                  <a:srgbClr val="FF0000"/>
                </a:solidFill>
              </a:rPr>
              <a:t>3</a:t>
            </a:r>
            <a:r>
              <a:rPr lang="en-AU" altLang="en-US" sz="3200" dirty="0"/>
              <a:t>O</a:t>
            </a:r>
            <a:r>
              <a:rPr lang="en-AU" altLang="en-US" sz="3200" baseline="30000" dirty="0"/>
              <a:t>+</a:t>
            </a:r>
            <a:r>
              <a:rPr lang="en-AU" altLang="en-US" sz="3200" dirty="0"/>
              <a:t>] [</a:t>
            </a:r>
            <a:r>
              <a:rPr lang="en-AU" altLang="en-US" sz="3200" dirty="0">
                <a:solidFill>
                  <a:srgbClr val="00B0F0"/>
                </a:solidFill>
              </a:rPr>
              <a:t>OH</a:t>
            </a:r>
            <a:r>
              <a:rPr lang="en-AU" altLang="en-US" sz="3200" baseline="30000" dirty="0">
                <a:solidFill>
                  <a:srgbClr val="00B0F0"/>
                </a:solidFill>
              </a:rPr>
              <a:t>-</a:t>
            </a:r>
            <a:r>
              <a:rPr lang="en-AU" altLang="en-US" sz="3200" dirty="0"/>
              <a:t>]</a:t>
            </a:r>
            <a:r>
              <a:rPr lang="en-AU" sz="3200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3348" y="3629955"/>
            <a:ext cx="5513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1.0 x 10</a:t>
            </a:r>
            <a:r>
              <a:rPr lang="en-AU" sz="3200" baseline="30000" dirty="0"/>
              <a:t>-14</a:t>
            </a:r>
            <a:r>
              <a:rPr lang="en-AU" sz="3200" dirty="0"/>
              <a:t> = [</a:t>
            </a:r>
            <a:r>
              <a:rPr lang="en-AU" sz="3200" dirty="0">
                <a:solidFill>
                  <a:srgbClr val="FF0000"/>
                </a:solidFill>
              </a:rPr>
              <a:t>0.10 molL</a:t>
            </a:r>
            <a:r>
              <a:rPr lang="en-AU" sz="3200" baseline="30000" dirty="0">
                <a:solidFill>
                  <a:srgbClr val="FF0000"/>
                </a:solidFill>
              </a:rPr>
              <a:t>-1</a:t>
            </a:r>
            <a:r>
              <a:rPr lang="en-AU" altLang="en-US" sz="3200" dirty="0"/>
              <a:t>] [</a:t>
            </a:r>
            <a:r>
              <a:rPr lang="en-AU" altLang="en-US" sz="3200" dirty="0">
                <a:solidFill>
                  <a:srgbClr val="00B0F0"/>
                </a:solidFill>
              </a:rPr>
              <a:t>OH</a:t>
            </a:r>
            <a:r>
              <a:rPr lang="en-AU" altLang="en-US" sz="3200" baseline="30000" dirty="0">
                <a:solidFill>
                  <a:srgbClr val="00B0F0"/>
                </a:solidFill>
              </a:rPr>
              <a:t>-</a:t>
            </a:r>
            <a:r>
              <a:rPr lang="en-AU" altLang="en-US" sz="3200" dirty="0"/>
              <a:t>]</a:t>
            </a:r>
            <a:r>
              <a:rPr lang="en-AU" sz="32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213348" y="4566284"/>
                <a:ext cx="3198311" cy="865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AU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AU" sz="3200" dirty="0"/>
                          <m:t>1.0 </m:t>
                        </m:r>
                        <m:r>
                          <m:rPr>
                            <m:nor/>
                          </m:rPr>
                          <a:rPr lang="en-AU" sz="3200" dirty="0"/>
                          <m:t>x</m:t>
                        </m:r>
                        <m:r>
                          <m:rPr>
                            <m:nor/>
                          </m:rPr>
                          <a:rPr lang="en-AU" sz="3200" dirty="0"/>
                          <m:t> 10−14</m:t>
                        </m:r>
                      </m:num>
                      <m:den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0.10</m:t>
                        </m:r>
                      </m:den>
                    </m:f>
                  </m:oMath>
                </a14:m>
                <a:r>
                  <a:rPr lang="en-AU" sz="3200" dirty="0"/>
                  <a:t> = [</a:t>
                </a:r>
                <a:r>
                  <a:rPr lang="en-AU" sz="3200" dirty="0">
                    <a:solidFill>
                      <a:srgbClr val="00B0F0"/>
                    </a:solidFill>
                  </a:rPr>
                  <a:t>OH</a:t>
                </a:r>
                <a:r>
                  <a:rPr lang="en-AU" sz="3200" baseline="30000" dirty="0">
                    <a:solidFill>
                      <a:srgbClr val="00B0F0"/>
                    </a:solidFill>
                  </a:rPr>
                  <a:t>-</a:t>
                </a:r>
                <a:r>
                  <a:rPr lang="en-AU" sz="3200" dirty="0"/>
                  <a:t>]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348" y="4566284"/>
                <a:ext cx="3198311" cy="865493"/>
              </a:xfrm>
              <a:prstGeom prst="rect">
                <a:avLst/>
              </a:prstGeom>
              <a:blipFill>
                <a:blip r:embed="rId4"/>
                <a:stretch>
                  <a:fillRect r="-3810" b="-1126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6965538" y="5640147"/>
            <a:ext cx="45304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[</a:t>
            </a:r>
            <a:r>
              <a:rPr lang="en-AU" sz="3200" dirty="0">
                <a:solidFill>
                  <a:srgbClr val="00B0F0"/>
                </a:solidFill>
              </a:rPr>
              <a:t>OH</a:t>
            </a:r>
            <a:r>
              <a:rPr lang="en-AU" sz="3200" baseline="30000" dirty="0">
                <a:solidFill>
                  <a:srgbClr val="00B0F0"/>
                </a:solidFill>
              </a:rPr>
              <a:t>-</a:t>
            </a:r>
            <a:r>
              <a:rPr lang="en-AU" sz="3200" dirty="0"/>
              <a:t>] = 1.0 x 10</a:t>
            </a:r>
            <a:r>
              <a:rPr lang="en-AU" sz="3200" baseline="30000" dirty="0"/>
              <a:t>-13</a:t>
            </a:r>
            <a:r>
              <a:rPr lang="en-AU" sz="3200" dirty="0"/>
              <a:t> </a:t>
            </a:r>
            <a:r>
              <a:rPr lang="en-AU" sz="3200" dirty="0" err="1"/>
              <a:t>mol</a:t>
            </a:r>
            <a:r>
              <a:rPr lang="en-AU" sz="3200" dirty="0"/>
              <a:t> L</a:t>
            </a:r>
            <a:r>
              <a:rPr lang="en-AU" sz="3200" baseline="30000" dirty="0"/>
              <a:t>-1</a:t>
            </a:r>
            <a:r>
              <a:rPr lang="en-A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381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13B5438D19494EA92D86212247A8D6" ma:contentTypeVersion="33" ma:contentTypeDescription="Create a new document." ma:contentTypeScope="" ma:versionID="9ad40db58dd224455299aac17e83992d">
  <xsd:schema xmlns:xsd="http://www.w3.org/2001/XMLSchema" xmlns:xs="http://www.w3.org/2001/XMLSchema" xmlns:p="http://schemas.microsoft.com/office/2006/metadata/properties" xmlns:ns3="4344eb9f-4239-49f9-a0c4-8eed41fc921f" xmlns:ns4="c6edf730-7d67-489d-9f53-32da9a007e88" targetNamespace="http://schemas.microsoft.com/office/2006/metadata/properties" ma:root="true" ma:fieldsID="796583a718124c9d232fe138d0e2adbf" ns3:_="" ns4:_="">
    <xsd:import namespace="4344eb9f-4239-49f9-a0c4-8eed41fc921f"/>
    <xsd:import namespace="c6edf730-7d67-489d-9f53-32da9a007e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NotebookType" minOccurs="0"/>
                <xsd:element ref="ns3:FolderType" minOccurs="0"/>
                <xsd:element ref="ns3:Owner" minOccurs="0"/>
                <xsd:element ref="ns3:DefaultSectionNames" minOccurs="0"/>
                <xsd:element ref="ns3:Templates" minOccurs="0"/>
                <xsd:element ref="ns3:CultureName" minOccurs="0"/>
                <xsd:element ref="ns3:AppVersion" minOccurs="0"/>
                <xsd:element ref="ns3:Teachers" minOccurs="0"/>
                <xsd:element ref="ns3:Students" minOccurs="0"/>
                <xsd:element ref="ns3:Student_Group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TeamsChannelId" minOccurs="0"/>
                <xsd:element ref="ns3:IsNotebookLocked" minOccurs="0"/>
                <xsd:element ref="ns3:Math_Settings" minOccurs="0"/>
                <xsd:element ref="ns3:MediaServiceDateTaken" minOccurs="0"/>
                <xsd:element ref="ns3:Distribution_Groups" minOccurs="0"/>
                <xsd:element ref="ns3:LMS_Mapping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44eb9f-4239-49f9-a0c4-8eed41fc92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7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8" nillable="true" ma:displayName="Culture Name" ma:internalName="CultureName">
      <xsd:simpleType>
        <xsd:restriction base="dms:Text"/>
      </xsd:simpleType>
    </xsd:element>
    <xsd:element name="AppVersion" ma:index="19" nillable="true" ma:displayName="App Version" ma:internalName="AppVersion">
      <xsd:simpleType>
        <xsd:restriction base="dms:Text"/>
      </xsd:simpleType>
    </xsd:element>
    <xsd:element name="Teachers" ma:index="20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1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2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7" nillable="true" ma:displayName="Is Collaboration Space Locked" ma:internalName="Is_Collaboration_Space_Locked">
      <xsd:simpleType>
        <xsd:restriction base="dms:Boolean"/>
      </xsd:simpleType>
    </xsd:element>
    <xsd:element name="TeamsChannelId" ma:index="28" nillable="true" ma:displayName="Teams Channel Id" ma:internalName="TeamsChannelId">
      <xsd:simpleType>
        <xsd:restriction base="dms:Text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ath_Settings" ma:index="30" nillable="true" ma:displayName="Math Settings" ma:internalName="Math_Settings">
      <xsd:simpleType>
        <xsd:restriction base="dms:Text"/>
      </xsd:simpleType>
    </xsd:element>
    <xsd:element name="MediaServiceDateTaken" ma:index="31" nillable="true" ma:displayName="MediaServiceDateTaken" ma:hidden="true" ma:internalName="MediaServiceDateTaken" ma:readOnly="true">
      <xsd:simpleType>
        <xsd:restriction base="dms:Text"/>
      </xsd:simple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MediaServiceAutoTags" ma:index="34" nillable="true" ma:displayName="Tags" ma:internalName="MediaServiceAutoTags" ma:readOnly="true">
      <xsd:simpleType>
        <xsd:restriction base="dms:Text"/>
      </xsd:simpleType>
    </xsd:element>
    <xsd:element name="MediaServiceOCR" ma:index="3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4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df730-7d67-489d-9f53-32da9a007e8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faultSectionNames xmlns="4344eb9f-4239-49f9-a0c4-8eed41fc921f" xsi:nil="true"/>
    <TeamsChannelId xmlns="4344eb9f-4239-49f9-a0c4-8eed41fc921f" xsi:nil="true"/>
    <IsNotebookLocked xmlns="4344eb9f-4239-49f9-a0c4-8eed41fc921f" xsi:nil="true"/>
    <Templates xmlns="4344eb9f-4239-49f9-a0c4-8eed41fc921f" xsi:nil="true"/>
    <Is_Collaboration_Space_Locked xmlns="4344eb9f-4239-49f9-a0c4-8eed41fc921f" xsi:nil="true"/>
    <CultureName xmlns="4344eb9f-4239-49f9-a0c4-8eed41fc921f" xsi:nil="true"/>
    <AppVersion xmlns="4344eb9f-4239-49f9-a0c4-8eed41fc921f" xsi:nil="true"/>
    <LMS_Mappings xmlns="4344eb9f-4239-49f9-a0c4-8eed41fc921f" xsi:nil="true"/>
    <FolderType xmlns="4344eb9f-4239-49f9-a0c4-8eed41fc921f" xsi:nil="true"/>
    <Teachers xmlns="4344eb9f-4239-49f9-a0c4-8eed41fc921f">
      <UserInfo>
        <DisplayName/>
        <AccountId xsi:nil="true"/>
        <AccountType/>
      </UserInfo>
    </Teachers>
    <Student_Groups xmlns="4344eb9f-4239-49f9-a0c4-8eed41fc921f">
      <UserInfo>
        <DisplayName/>
        <AccountId xsi:nil="true"/>
        <AccountType/>
      </UserInfo>
    </Student_Groups>
    <Distribution_Groups xmlns="4344eb9f-4239-49f9-a0c4-8eed41fc921f" xsi:nil="true"/>
    <Self_Registration_Enabled xmlns="4344eb9f-4239-49f9-a0c4-8eed41fc921f" xsi:nil="true"/>
    <Invited_Teachers xmlns="4344eb9f-4239-49f9-a0c4-8eed41fc921f" xsi:nil="true"/>
    <NotebookType xmlns="4344eb9f-4239-49f9-a0c4-8eed41fc921f" xsi:nil="true"/>
    <Math_Settings xmlns="4344eb9f-4239-49f9-a0c4-8eed41fc921f" xsi:nil="true"/>
    <Invited_Students xmlns="4344eb9f-4239-49f9-a0c4-8eed41fc921f" xsi:nil="true"/>
    <Owner xmlns="4344eb9f-4239-49f9-a0c4-8eed41fc921f">
      <UserInfo>
        <DisplayName/>
        <AccountId xsi:nil="true"/>
        <AccountType/>
      </UserInfo>
    </Owner>
    <Students xmlns="4344eb9f-4239-49f9-a0c4-8eed41fc921f">
      <UserInfo>
        <DisplayName/>
        <AccountId xsi:nil="true"/>
        <AccountType/>
      </UserInfo>
    </Students>
    <Has_Teacher_Only_SectionGroup xmlns="4344eb9f-4239-49f9-a0c4-8eed41fc921f" xsi:nil="true"/>
  </documentManagement>
</p:properties>
</file>

<file path=customXml/itemProps1.xml><?xml version="1.0" encoding="utf-8"?>
<ds:datastoreItem xmlns:ds="http://schemas.openxmlformats.org/officeDocument/2006/customXml" ds:itemID="{2A02560B-3ACD-438A-911B-F0D302C246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00FB51-4FDA-4BF7-A81A-AFEE6B6BC2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44eb9f-4239-49f9-a0c4-8eed41fc921f"/>
    <ds:schemaRef ds:uri="c6edf730-7d67-489d-9f53-32da9a007e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90F8A8-1106-4878-B0B1-BEE7266F010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c6edf730-7d67-489d-9f53-32da9a007e88"/>
    <ds:schemaRef ds:uri="http://schemas.microsoft.com/office/infopath/2007/PartnerControls"/>
    <ds:schemaRef ds:uri="4344eb9f-4239-49f9-a0c4-8eed41fc921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0</TotalTime>
  <Words>1746</Words>
  <Application>Microsoft Office PowerPoint</Application>
  <PresentationFormat>Widescreen</PresentationFormat>
  <Paragraphs>217</Paragraphs>
  <Slides>20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Cambria Math</vt:lpstr>
      <vt:lpstr>Corbel</vt:lpstr>
      <vt:lpstr>Times New Roman</vt:lpstr>
      <vt:lpstr>Basis</vt:lpstr>
      <vt:lpstr>pH scale </vt:lpstr>
      <vt:lpstr>Syllabus Objectives </vt:lpstr>
      <vt:lpstr>PowerPoint Presentation</vt:lpstr>
      <vt:lpstr>PowerPoint Presentation</vt:lpstr>
      <vt:lpstr>PowerPoint Presentation</vt:lpstr>
      <vt:lpstr>Water is self ionising (to a very small extent)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Queensland Government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Atomic Structure</dc:title>
  <dc:creator>MELADY, Robert</dc:creator>
  <cp:lastModifiedBy>NIPPERESS, Emma (enipp2)</cp:lastModifiedBy>
  <cp:revision>403</cp:revision>
  <dcterms:created xsi:type="dcterms:W3CDTF">2019-01-29T07:51:19Z</dcterms:created>
  <dcterms:modified xsi:type="dcterms:W3CDTF">2021-02-15T09:01:28Z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0x010100C313B5438D19494EA92D86212247A8D6</vt:lpwstr>
  </property>
</Properties>
</file>